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1" r:id="rId9"/>
    <p:sldId id="271" r:id="rId10"/>
    <p:sldId id="272" r:id="rId11"/>
    <p:sldId id="273" r:id="rId12"/>
    <p:sldId id="274" r:id="rId13"/>
    <p:sldId id="275" r:id="rId14"/>
    <p:sldId id="265" r:id="rId15"/>
    <p:sldId id="263" r:id="rId16"/>
    <p:sldId id="264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BB5"/>
    <a:srgbClr val="006C31"/>
    <a:srgbClr val="0000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0AA259-0B41-48EB-8C29-FBD87C62DD9F}" type="datetimeFigureOut">
              <a:rPr lang="ru-RU" smtClean="0"/>
              <a:pPr/>
              <a:t>18.04.2018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79704A-6D29-4A74-8BD2-8520F756B1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3600" dirty="0" smtClean="0">
                <a:solidFill>
                  <a:srgbClr val="002060"/>
                </a:solidFill>
              </a:rPr>
              <a:t>ТУБЕРКУЛЕЗ И ЕГО ПРОФИЛАКТИКА»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naromed.ru/wp-content/uploads/2015/05/Tuberkulez-legk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5357850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бывают контакты?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29718" cy="487375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 </a:t>
            </a:r>
            <a:r>
              <a:rPr lang="en-US" dirty="0" smtClean="0"/>
              <a:t>I </a:t>
            </a:r>
            <a:r>
              <a:rPr lang="ru-RU" dirty="0" smtClean="0"/>
              <a:t>группа </a:t>
            </a:r>
            <a:r>
              <a:rPr lang="ru-RU" dirty="0" smtClean="0"/>
              <a:t>- очаги с высоким риском заражения туберкулезом, отягощенные неблагоприятными факторами - социально отягощенные очаги. К этой группе относятся очаги, сформированные больными туберкулезом органов дыхания, выделяющими микобактерии туберкулеза, при сочетании в очаге всех или части следующих неблагоприятных факторов: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проживание в очаге детей и подростков, лиц с </a:t>
            </a:r>
            <a:r>
              <a:rPr lang="ru-RU" dirty="0" err="1" smtClean="0"/>
              <a:t>иммунодефицитными</a:t>
            </a:r>
            <a:r>
              <a:rPr lang="ru-RU" dirty="0" smtClean="0"/>
              <a:t> заболеваниями;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тяжелые бытовые условия, </a:t>
            </a:r>
            <a:r>
              <a:rPr lang="ru-RU" dirty="0" smtClean="0"/>
              <a:t>нет возможности </a:t>
            </a:r>
            <a:r>
              <a:rPr lang="ru-RU" dirty="0" smtClean="0"/>
              <a:t>выделения отдельного помещения для проживания больного;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нарушения противоэпидемического </a:t>
            </a:r>
            <a:r>
              <a:rPr lang="ru-RU" dirty="0" smtClean="0"/>
              <a:t>режима</a:t>
            </a:r>
            <a:r>
              <a:rPr lang="ru-RU" dirty="0" smtClean="0"/>
              <a:t>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В </a:t>
            </a:r>
            <a:r>
              <a:rPr lang="ru-RU" dirty="0" smtClean="0"/>
              <a:t>территорию очага включаются квартира, в которой проживает больной туберкулезом органов дыхания с обильным выделением возбудителя туберкулеза, лестничная клетка, подъезд дома и группа близлежащих домов, объединенных общим двором.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501122" cy="264320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II группа - очаги туберкулеза с высоким риском заражения в очаге, социально благополучные.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этой группе относятся очаги, в которых проживают больные туберкулезом органов дыхания, выделяющие микобактерии туберкулеза, но проживающие в отдельных квартирах без детей и подростков, где больной соблюдает санитарно-гигиенический режим, выполняются мероприятия по текущей дезинфекции.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0722" name="AutoShape 2" descr="https://d2ymzkn1ailq93.cloudfront.net/wp-content/uploads/2016/04/getting-sneezed-on-snapmun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d2gg9evh47fn9z.cloudfront.net/800px_COLOURBOX113257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ritty.ru/wp-content/uploads/2017/08/Novorozhdenny-j-rebenok-chasto-chiha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71810"/>
            <a:ext cx="697705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7896228" cy="30003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III группа - очаги туберкулеза с риском заражения в очаге: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очаги, где проживают больные активным туберкулезом органов дыхания без установленного при принятии на учет выделения микобактерии, но проживающие с детьми и подростками;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очаги, сформированные больными с </a:t>
            </a:r>
            <a:r>
              <a:rPr lang="ru-RU" dirty="0" err="1" smtClean="0"/>
              <a:t>внелегочными</a:t>
            </a:r>
            <a:r>
              <a:rPr lang="ru-RU" dirty="0" smtClean="0"/>
              <a:t> локализациями туберкулеза с выделением микобактерии туберкулеза и без выделения микобактерии с наличием язв и свищей.</a:t>
            </a:r>
            <a:endParaRPr lang="ru-RU" dirty="0"/>
          </a:p>
        </p:txBody>
      </p:sp>
      <p:pic>
        <p:nvPicPr>
          <p:cNvPr id="29700" name="Picture 4" descr="http://my-derma.com.ua/wp-content/uploads/2012/02/tuberculosis-kozh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357586" cy="2214578"/>
          </a:xfrm>
          <a:prstGeom prst="rect">
            <a:avLst/>
          </a:prstGeom>
          <a:noFill/>
        </p:spPr>
      </p:pic>
      <p:pic>
        <p:nvPicPr>
          <p:cNvPr id="29702" name="Picture 6" descr="http://o-gribke-nogtej.ru/wp-content/uploads/2017/12/2-22-700x476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214810" cy="23907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58246" cy="492922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V группа - очаги с потенциальным риском заражения туберкулезом: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очаги, в которых у больных активным туберкулезом органов дыхания установлено прекращение выделения микобактерии туберкулеза в результате лечения (условные </a:t>
            </a:r>
            <a:r>
              <a:rPr lang="ru-RU" dirty="0" err="1" smtClean="0"/>
              <a:t>бактериовыделители</a:t>
            </a:r>
            <a:r>
              <a:rPr lang="ru-RU" dirty="0" smtClean="0"/>
              <a:t>), проживающие без детей и подростков и не имеющие отягощающих факторов;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очаги, где больной, выделяющий микобактерии, выбыл;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очаги, где больной, выделяющий микобактерии, умер.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V группа - очаги туберкулеза зоонозного происхождения.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boi.cc/uploads/11_05_2013/view/201209/oboik.ru_18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уб 4"/>
          <p:cNvSpPr/>
          <p:nvPr/>
        </p:nvSpPr>
        <p:spPr>
          <a:xfrm>
            <a:off x="2357422" y="4643446"/>
            <a:ext cx="4143404" cy="192882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Лечение </a:t>
            </a:r>
            <a:r>
              <a:rPr lang="ru-RU" sz="2400" b="1" dirty="0" smtClean="0">
                <a:solidFill>
                  <a:srgbClr val="002060"/>
                </a:solidFill>
              </a:rPr>
              <a:t>и обследование для </a:t>
            </a:r>
            <a:r>
              <a:rPr lang="ru-RU" sz="2400" b="1" dirty="0" smtClean="0">
                <a:solidFill>
                  <a:srgbClr val="002060"/>
                </a:solidFill>
              </a:rPr>
              <a:t>граждан РФ бесплатное!</a:t>
            </a:r>
          </a:p>
        </p:txBody>
      </p:sp>
      <p:sp>
        <p:nvSpPr>
          <p:cNvPr id="6" name="Куб 5"/>
          <p:cNvSpPr/>
          <p:nvPr/>
        </p:nvSpPr>
        <p:spPr>
          <a:xfrm>
            <a:off x="2786050" y="3143248"/>
            <a:ext cx="4071966" cy="150019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Туберкулез излечим при своевременном выявлении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3143240" y="1643050"/>
            <a:ext cx="4071966" cy="150019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занимайтесь самолечением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14290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C31"/>
                </a:solidFill>
              </a:rPr>
              <a:t>ПРИНЦИПЫ ЛЕЧЕНИЯ</a:t>
            </a:r>
            <a:endParaRPr lang="ru-RU" sz="2800" b="1" dirty="0">
              <a:solidFill>
                <a:srgbClr val="006C3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8929718" cy="27860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Раннее и своевременное начало</a:t>
            </a:r>
          </a:p>
          <a:p>
            <a:r>
              <a:rPr lang="ru-RU" dirty="0" smtClean="0"/>
              <a:t>Длительность и непрерывность</a:t>
            </a:r>
          </a:p>
          <a:p>
            <a:r>
              <a:rPr lang="ru-RU" dirty="0" smtClean="0"/>
              <a:t>Преемственность</a:t>
            </a:r>
          </a:p>
          <a:p>
            <a:r>
              <a:rPr lang="ru-RU" dirty="0" smtClean="0"/>
              <a:t>Комплексность(гигиенодиетический режим, Комбинированная химиотерапия, патогенетическая терапия, хирургическое лечение по показаниям)</a:t>
            </a:r>
          </a:p>
          <a:p>
            <a:r>
              <a:rPr lang="ru-RU" dirty="0" smtClean="0"/>
              <a:t>Контролируемость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http://darnitsa.yii.dev.nanocoding.com/uploads/drugs-translate/318.image.w840.h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143404" cy="2286016"/>
          </a:xfrm>
          <a:prstGeom prst="rect">
            <a:avLst/>
          </a:prstGeom>
          <a:noFill/>
        </p:spPr>
      </p:pic>
      <p:pic>
        <p:nvPicPr>
          <p:cNvPr id="19464" name="Picture 8" descr="https://gormonys.ru/wp-content/uploads/2017/04/Gidrokortizon-v-ampulah-e1493380042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00306"/>
            <a:ext cx="4357678" cy="2138348"/>
          </a:xfrm>
          <a:prstGeom prst="rect">
            <a:avLst/>
          </a:prstGeom>
          <a:noFill/>
        </p:spPr>
      </p:pic>
      <p:pic>
        <p:nvPicPr>
          <p:cNvPr id="19466" name="Picture 10" descr="https://hochuvolosy.ru/wp-content/uploads/2016/02/2-1-768x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572008"/>
            <a:ext cx="414340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71448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СПЕЦИФИЧЕСКАЯ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164305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НЕСПЕЦИФИЧЕСКАЯ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2357430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ВАКЦИНАЦИЯ И РЕВАКЦИНАЦИЯ БЖД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ХИМИОПРОФИЛАКТИКА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678893" y="1178703"/>
            <a:ext cx="500066" cy="428628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464975" y="117870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0628" y="2214554"/>
            <a:ext cx="414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РАЦИОНАЛЬНОЕ ПИТАНИЕ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ЗДОРОВЫЙ ОБРАЗ ЖИЗНИ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УЛУЧШЕНИЕ ЖЕЛИЩНО-БЫТОВЫХ УСЛОВИЙ</a:t>
            </a:r>
            <a:endParaRPr lang="ru-RU" sz="1600" dirty="0"/>
          </a:p>
        </p:txBody>
      </p:sp>
      <p:pic>
        <p:nvPicPr>
          <p:cNvPr id="1026" name="Picture 2" descr="C:\Users\Вика\Downloads\image.32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2857520" cy="2643206"/>
          </a:xfrm>
          <a:prstGeom prst="rect">
            <a:avLst/>
          </a:prstGeom>
          <a:noFill/>
        </p:spPr>
      </p:pic>
      <p:pic>
        <p:nvPicPr>
          <p:cNvPr id="1028" name="Picture 4" descr="http://receptdolgolet.ru/wp-content/uploads/2016/05/fot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285752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ВАКЦИНАЦИЯ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1543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Главная цель специфической профилактики туберкулеза-выработка специфического индивидуального и коллективного иммунитета.</a:t>
            </a:r>
          </a:p>
          <a:p>
            <a:r>
              <a:rPr lang="ru-RU" dirty="0" smtClean="0"/>
              <a:t>Это достигается с помощью вакцин БЦЖ и БЦЖ-М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4071942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Вакцинацию БЦЖ проводят новорожденным детям на </a:t>
            </a:r>
            <a:r>
              <a:rPr lang="ru-RU" sz="2400" dirty="0" smtClean="0"/>
              <a:t>3-7 </a:t>
            </a:r>
            <a:r>
              <a:rPr lang="ru-RU" sz="2400" dirty="0" smtClean="0"/>
              <a:t>день жизни. Ревакцинация </a:t>
            </a:r>
            <a:r>
              <a:rPr lang="ru-RU" sz="2400" dirty="0" smtClean="0"/>
              <a:t>6-7 </a:t>
            </a:r>
            <a:r>
              <a:rPr lang="ru-RU" sz="2400" dirty="0" smtClean="0"/>
              <a:t>лет</a:t>
            </a:r>
            <a:endParaRPr lang="ru-RU" sz="2400" dirty="0"/>
          </a:p>
        </p:txBody>
      </p:sp>
      <p:pic>
        <p:nvPicPr>
          <p:cNvPr id="23554" name="Picture 2" descr="https://static.zakon.kz/uploads/posts/2017-11/pic_690/2017110711100315851_shutterstock_162259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572032" cy="300037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dirty="0" smtClean="0"/>
              <a:t>ВАКЦИНАЦИЯ-ЗАЧЕМ ОНА НУЖНА?</a:t>
            </a:r>
            <a:endParaRPr lang="ru-RU" dirty="0"/>
          </a:p>
        </p:txBody>
      </p:sp>
      <p:pic>
        <p:nvPicPr>
          <p:cNvPr id="1026" name="Picture 2" descr="http://privivkainfo.ru/wp-content/uploads/2015/12/bczh-instrukciya-e1451043093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143404" cy="2786082"/>
          </a:xfrm>
          <a:prstGeom prst="rect">
            <a:avLst/>
          </a:prstGeom>
          <a:noFill/>
        </p:spPr>
      </p:pic>
      <p:pic>
        <p:nvPicPr>
          <p:cNvPr id="1032" name="Picture 8" descr="https://oren.ru/wp-content/uploads/2016/01/Privivka-Uk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1428736"/>
            <a:ext cx="4714908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64344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ПРИВИВКА НЕ СПАСАЕТ ОТ ЗАБОЛЕВАНИЯ, НО ПОЛНАЯ ИММУНИЗАЦИЯ СПОСОБСТВУЕТ ЗАЩИТЕ ОТ РАЗВИТИЯ ТЯЖЕЛЫХ И ОПАСНЫХ ФОРМ ЗАБОЛЕВАНИЯ!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ПОНЯТИЕ  ТУБЕРКУЛЕЗА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19716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ТУБЕРКУЛЕЗ </a:t>
            </a:r>
            <a:r>
              <a:rPr lang="ru-RU" dirty="0" smtClean="0"/>
              <a:t>- инфекционное заболевание, вызываемое бациллами вида </a:t>
            </a:r>
            <a:r>
              <a:rPr lang="en-US" dirty="0" smtClean="0"/>
              <a:t>Mycobacterium tuberculosis </a:t>
            </a:r>
            <a:r>
              <a:rPr lang="ru-RU" dirty="0" smtClean="0"/>
              <a:t>и характеризующее образованием узелковых поражений (туберкулезных бугорков) в различных тканях.</a:t>
            </a:r>
            <a:endParaRPr lang="ru-RU" dirty="0"/>
          </a:p>
        </p:txBody>
      </p:sp>
      <p:pic>
        <p:nvPicPr>
          <p:cNvPr id="13318" name="Picture 6" descr="https://previews.123rf.com/images/drmicrobe/drmicrobe1510/drmicrobe151000688/47669719-Bacterium-Microscopic-view-of-bacterium-Mycobacterium-tuberculosis-on-colorful-space-background-mode-Stock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876"/>
            <a:ext cx="4786346" cy="292895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ПУТИ ПЕРЕДАЧИ</a:t>
            </a:r>
            <a:endParaRPr lang="ru-RU" dirty="0"/>
          </a:p>
        </p:txBody>
      </p:sp>
      <p:pic>
        <p:nvPicPr>
          <p:cNvPr id="15362" name="Picture 2" descr="http://www.eurolab.ua/img/st_img/03_10/tyberculesi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722827" cy="352424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3438" y="1357298"/>
            <a:ext cx="3857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ВОЗДУШНО-КАПЕЛЬНЫЙ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(аэрогенный, основной путь) 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АЛИМЕНТАРНЫЙ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(через пищевые продукты)</a:t>
            </a:r>
          </a:p>
          <a:p>
            <a:endParaRPr lang="ru-RU" sz="2400" dirty="0" smtClean="0"/>
          </a:p>
          <a:p>
            <a:r>
              <a:rPr lang="ru-RU" dirty="0" smtClean="0">
                <a:solidFill>
                  <a:srgbClr val="0000CC"/>
                </a:solidFill>
              </a:rPr>
              <a:t>КОНТАКТНО-БЫТОВОЙ</a:t>
            </a:r>
          </a:p>
          <a:p>
            <a:r>
              <a:rPr lang="ru-RU" sz="2400" dirty="0" smtClean="0"/>
              <a:t>(</a:t>
            </a:r>
            <a:r>
              <a:rPr lang="ru-RU" sz="2400" dirty="0" err="1" smtClean="0"/>
              <a:t>поссуда</a:t>
            </a:r>
            <a:r>
              <a:rPr lang="ru-RU" sz="2400" dirty="0" smtClean="0"/>
              <a:t>)</a:t>
            </a:r>
            <a:endParaRPr lang="ru-RU" sz="2400" dirty="0"/>
          </a:p>
          <a:p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ВНУТРИУТРОБНЫЙ</a:t>
            </a:r>
          </a:p>
          <a:p>
            <a:r>
              <a:rPr lang="ru-RU" sz="2400" dirty="0" smtClean="0"/>
              <a:t>(от матери к ребенку)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57214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ИСТОЧНИК-БОЛЬНОЙ ОТКРЫТОЙ ФОРМОЙ ТУБЕРКУЛЕЗА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dirty="0" smtClean="0"/>
              <a:t>Факторы риска</a:t>
            </a:r>
            <a:endParaRPr lang="ru-RU" dirty="0"/>
          </a:p>
        </p:txBody>
      </p:sp>
      <p:pic>
        <p:nvPicPr>
          <p:cNvPr id="16386" name="Picture 2" descr="https://static8.depositphotos.com/1036149/863/i/950/depositphotos_8639500-stock-photo-funny-germ-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522463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714488"/>
            <a:ext cx="42148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Лица, недавно перенесшие заражение(первые 2 года после заражения);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Лица, страдающие ВИЧ-инфекцией, сахарным диабетом;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Лица, проходящие лечение лекарственными препаратами снижающих активность иммунной системы;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Лица, злоупотребляющие наркотиками ,алкоголем;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 СИГНАЛЫ</a:t>
            </a:r>
            <a:endParaRPr lang="ru-RU" dirty="0"/>
          </a:p>
        </p:txBody>
      </p:sp>
      <p:pic>
        <p:nvPicPr>
          <p:cNvPr id="17410" name="Picture 2" descr="http://gosobzor.ru/wp-content/uploads/2018/01/v-ivanovskoj-oblasti-prinuditelno-gospitalizirovali-bolnogo-tuberkulezom-muzhchinu-768x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00528" cy="24288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71448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КРОВОХАРКАНЬЕ,БОЛЬ В ГРУДИ, СИЛЬНЫЙ И ДОЛГИЙ КАШЕЛЬ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s://pimg.mycdn.me/getImage?url=http%3A%2F%2Fbloknot-rostov.ru%2Fupload%2Fiblock%2F731%2Fbolnoy.jpg&amp;type=TOPIC_LINK_WIDE_548&amp;signatureToken=pNjW2G7iD2uIfO-V1weW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3571900" cy="2976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592933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ПОТЕРЯ АППЕТИТА,УСТАЛОСТЬ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14884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НОЧНОЙ ПОТ,БЛЕДНОСТЬ,ТЕМПЕРАТУРА ДО 37,5 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1400172"/>
          </a:xfrm>
        </p:spPr>
        <p:txBody>
          <a:bodyPr/>
          <a:lstStyle/>
          <a:p>
            <a:r>
              <a:rPr lang="ru-RU" sz="2000" dirty="0" smtClean="0"/>
              <a:t>При обнаружены каких-либо </a:t>
            </a:r>
            <a:r>
              <a:rPr lang="ru-RU" sz="2000" dirty="0" smtClean="0"/>
              <a:t>необычные симптомы – это </a:t>
            </a:r>
            <a:r>
              <a:rPr lang="ru-RU" sz="2000" b="1" dirty="0" smtClean="0">
                <a:solidFill>
                  <a:srgbClr val="C00000"/>
                </a:solidFill>
              </a:rPr>
              <a:t>как можно раньше обратиться в медицинское учреждение и пройти обследование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 smtClean="0"/>
              <a:t>Самодиагностика</a:t>
            </a:r>
            <a:r>
              <a:rPr lang="ru-RU" sz="2000" dirty="0" smtClean="0"/>
              <a:t>, и следующее за ней самолечение приводят только к осложнениям заболевания, </a:t>
            </a:r>
            <a:endParaRPr lang="ru-RU" dirty="0"/>
          </a:p>
        </p:txBody>
      </p:sp>
      <p:pic>
        <p:nvPicPr>
          <p:cNvPr id="24580" name="Picture 4" descr="http://weclipart.com/gimg/74FF97745FA540F4/4985577-Thinking-man-and-question-marks-3d-rendered-illustration--Stock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3071802" cy="3286148"/>
          </a:xfrm>
          <a:prstGeom prst="rect">
            <a:avLst/>
          </a:prstGeom>
          <a:noFill/>
        </p:spPr>
      </p:pic>
      <p:pic>
        <p:nvPicPr>
          <p:cNvPr id="24584" name="Picture 8" descr="http://static4.depositphotos.com/1000899/361/i/950/depositphotos_3613089-Running-away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876"/>
            <a:ext cx="2928958" cy="2821836"/>
          </a:xfrm>
          <a:prstGeom prst="rect">
            <a:avLst/>
          </a:prstGeom>
          <a:noFill/>
        </p:spPr>
      </p:pic>
      <p:pic>
        <p:nvPicPr>
          <p:cNvPr id="24586" name="Picture 10" descr="http://lechenie-parazitov.ru/wp-content/uploads/2017/12/V-obshhenii-vrachej_shutterstock_10852430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00" y="3571876"/>
            <a:ext cx="3571900" cy="26070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МЕТОДЫ ВЫЯВЛЕНИЯ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Клинический(Сбор анамнеза, жалобы);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  <p:pic>
        <p:nvPicPr>
          <p:cNvPr id="5" name="Picture 2" descr="https://clinicsisrael.com/wp-content/uploads/2017/10/LtV6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369" y="2357430"/>
            <a:ext cx="3857652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00024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2. </a:t>
            </a:r>
            <a:r>
              <a:rPr lang="ru-RU" sz="2000" dirty="0" smtClean="0"/>
              <a:t>Лучевая диагностика</a:t>
            </a:r>
            <a:endParaRPr lang="ru-RU" sz="2000" dirty="0"/>
          </a:p>
        </p:txBody>
      </p:sp>
      <p:pic>
        <p:nvPicPr>
          <p:cNvPr id="7" name="Picture 4" descr="https://upulmanologa.ru/wp-content/uploads/2017/11/ochagovyy-tuberkulez-legkih-na-rentgenoggram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3786214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vmede.org/sait/content/Infekcionnye_bolezni_tubik_koshe4kin_2007/12_files/mb4_0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3071834" cy="2500330"/>
          </a:xfrm>
          <a:prstGeom prst="rect">
            <a:avLst/>
          </a:prstGeom>
          <a:noFill/>
        </p:spPr>
      </p:pic>
      <p:pic>
        <p:nvPicPr>
          <p:cNvPr id="18440" name="Picture 8" descr="http://gtrksmolensk.ru/media/news/48808e128cefc059fe416d32c06387e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758227" cy="27003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0004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3.Микробиологическая диагностика(микроскопия, культуральный метод, молекулярно-генетический);</a:t>
            </a:r>
          </a:p>
          <a:p>
            <a:endParaRPr lang="ru-RU" sz="2000" dirty="0" smtClean="0"/>
          </a:p>
          <a:p>
            <a:r>
              <a:rPr lang="ru-RU" sz="2000" dirty="0" smtClean="0"/>
              <a:t>4.Иммунодиагностика (внутрикожная проба манту с 2 ТЕ, внутрикожная проба </a:t>
            </a:r>
            <a:r>
              <a:rPr lang="ru-RU" sz="2000" dirty="0" err="1" smtClean="0"/>
              <a:t>Диаскинтест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ДЕЛАТЬ С КОНТАКТЫМИ ЛИЦАМИ ПО ТУБЕРКУЛЕЗУ?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Контактирующий  </a:t>
            </a:r>
            <a:r>
              <a:rPr lang="ru-RU" sz="2000" dirty="0" smtClean="0"/>
              <a:t>должен быть немедленно госпитализирован, где ему назначат соответствующее </a:t>
            </a:r>
            <a:r>
              <a:rPr lang="ru-RU" sz="2000" dirty="0" smtClean="0"/>
              <a:t>обследование и профилактику. </a:t>
            </a:r>
            <a:r>
              <a:rPr lang="ru-RU" sz="2000" dirty="0" smtClean="0"/>
              <a:t>Находиться в стационаре такой человек будет до того момента, пока исследования не покажут, что </a:t>
            </a:r>
            <a:r>
              <a:rPr lang="ru-RU" sz="2000" dirty="0" smtClean="0"/>
              <a:t>у него отсутствует заболевание.</a:t>
            </a:r>
            <a:endParaRPr lang="ru-RU" sz="2000" dirty="0"/>
          </a:p>
        </p:txBody>
      </p:sp>
      <p:pic>
        <p:nvPicPr>
          <p:cNvPr id="27650" name="Picture 2" descr="http://newlifecityofpraise.org/wp-content/uploads/adopt-a-family-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572032" cy="3356219"/>
          </a:xfrm>
          <a:prstGeom prst="rect">
            <a:avLst/>
          </a:prstGeom>
          <a:noFill/>
        </p:spPr>
      </p:pic>
      <p:pic>
        <p:nvPicPr>
          <p:cNvPr id="27652" name="Picture 4" descr="http://svit24.net/images/stories/articles/2012/Tecnology/05-2012/vliyanie-obshchestva-na-chelove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262466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380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«ТУБЕРКУЛЕЗ И ЕГО ПРОФИЛАКТИКА»</vt:lpstr>
      <vt:lpstr>ПОНЯТИЕ  ТУБЕРКУЛЕЗА</vt:lpstr>
      <vt:lpstr>ПУТИ ПЕРЕДАЧИ</vt:lpstr>
      <vt:lpstr>Факторы риска</vt:lpstr>
      <vt:lpstr>ПЕРВЫЕ  СИГНАЛЫ</vt:lpstr>
      <vt:lpstr>ЧТО ДЕЛАТЬ?</vt:lpstr>
      <vt:lpstr>МЕТОДЫ ВЫЯВЛЕНИЯ</vt:lpstr>
      <vt:lpstr>Слайд 8</vt:lpstr>
      <vt:lpstr>ЧТО ДЕЛАТЬ С КОНТАКТЫМИ ЛИЦАМИ ПО ТУБЕРКУЛЕЗУ?</vt:lpstr>
      <vt:lpstr>Какие бывают контакты?</vt:lpstr>
      <vt:lpstr>Слайд 11</vt:lpstr>
      <vt:lpstr>Слайд 12</vt:lpstr>
      <vt:lpstr>Слайд 13</vt:lpstr>
      <vt:lpstr>Слайд 14</vt:lpstr>
      <vt:lpstr>Слайд 15</vt:lpstr>
      <vt:lpstr>Профилактика</vt:lpstr>
      <vt:lpstr>ВАКЦИНАЦИЯ</vt:lpstr>
      <vt:lpstr>ВАКЦИНАЦИЯ-ЗАЧЕМ ОНА НУЖНА?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3</cp:revision>
  <dcterms:created xsi:type="dcterms:W3CDTF">2018-04-10T16:11:08Z</dcterms:created>
  <dcterms:modified xsi:type="dcterms:W3CDTF">2018-04-18T20:39:20Z</dcterms:modified>
</cp:coreProperties>
</file>