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5" r:id="rId8"/>
    <p:sldId id="264" r:id="rId9"/>
    <p:sldId id="270" r:id="rId10"/>
    <p:sldId id="263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90903" y="1241268"/>
            <a:ext cx="8786842" cy="3929090"/>
          </a:xfrm>
        </p:spPr>
        <p:txBody>
          <a:bodyPr>
            <a:normAutofit/>
          </a:bodyPr>
          <a:lstStyle/>
          <a:p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ПРОФИЛАКТИКА ТУБЕРКУЛЕЗА У ЛИЦ, ЖИВУЩИХ С ВИЧ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313710" y="5103674"/>
            <a:ext cx="46135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Выполнили: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Студентки 6 курса 13 группы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Специальность педиатрия: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Трошина И.А.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Калинина Г.В.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Рустамова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Д.Ш.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199" y="0"/>
            <a:ext cx="8481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ФГБОУ ВО «Орловский государственный университет им. И.С. Тургенева»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Медицинский институт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профилактики ВИЧ/ТБ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08908"/>
            <a:ext cx="8113568" cy="4655128"/>
          </a:xfrm>
        </p:spPr>
        <p:txBody>
          <a:bodyPr>
            <a:normAutofit fontScale="92500"/>
          </a:bodyPr>
          <a:lstStyle/>
          <a:p>
            <a:pPr marL="0" indent="360363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Эксперты Всемирной организации здравоохранения в разработке стратегии уменьшения туберкулёза среди людей, живущих с ВИЧ, основной приоритет отдают трём лечебно-профилактическим направлениям: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изониазида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профилактики туберкулёза у больных с ВИЧ-инфекцией и раннее назначение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антиретровирусной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терапии при снижении количества СВ4+-лимфоцитов менее 350 клеток/мкл; </a:t>
            </a:r>
          </a:p>
          <a:p>
            <a:pPr marL="0" indent="360363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случаев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туберкулёза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противотуберкулёзное лечение надлежащего качества;</a:t>
            </a:r>
          </a:p>
          <a:p>
            <a:pPr marL="0" indent="360363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инфекционный контроль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лечебно-профилактических учреждениях и в местах концентрации большого числа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Фтиз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8667751" cy="5182611"/>
          </a:xfrm>
        </p:spPr>
        <p:txBody>
          <a:bodyPr/>
          <a:lstStyle/>
          <a:p>
            <a:pPr marL="0" indent="449263" algn="ctr">
              <a:lnSpc>
                <a:spcPct val="100000"/>
              </a:lnSpc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CDC</a:t>
            </a:r>
          </a:p>
          <a:p>
            <a:pPr marL="0" indent="449263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(Центр по контролю и профилактике заболеваний США) </a:t>
            </a:r>
          </a:p>
          <a:p>
            <a:pPr marL="0" indent="449263" algn="ctr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рекомендуют проведение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всем взрослым и подросткам, живущим с ВИЧ, не имеющим признаков активного туберкулёза, вне зависимости от результата реакции на пробу Манту, уровня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иммуносупрессии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наличия АРВТ, а также лицам, прежде получавшим лечение от туберкулёза, и беременным женщинам.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Ирина\Desktop\Фтиза\d0ea0bc89517c05b671363e863b162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058" y="4207452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Фтиз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99" y="415636"/>
            <a:ext cx="8395855" cy="5999019"/>
          </a:xfrm>
        </p:spPr>
        <p:txBody>
          <a:bodyPr>
            <a:normAutofit lnSpcReduction="10000"/>
          </a:bodyPr>
          <a:lstStyle/>
          <a:p>
            <a:pPr indent="452438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решение о назначении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туберкулёза принимается по совокупности анамнестических, эпидемиологических, лабораторных данных и результатов туберкулиновой диагностики 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Диаскинтеста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2438" algn="ctr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для назначения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ТБ у больных с ВИЧ-инфекцией: </a:t>
            </a:r>
          </a:p>
          <a:p>
            <a:pPr marL="539750" indent="-276225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ранее перенесённый туберкулёз, в том числе спонтанно излеченный; </a:t>
            </a:r>
          </a:p>
          <a:p>
            <a:pPr marL="539750" indent="-276225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контакт с больным туберкулёзом; </a:t>
            </a:r>
          </a:p>
          <a:p>
            <a:pPr marL="539750" indent="-276225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впервые положительная реакция на пробу Манту 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Диаскинтест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постановке на учёт или при динамическом наблюдении; </a:t>
            </a:r>
          </a:p>
          <a:p>
            <a:pPr marL="539750" indent="-276225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количество 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4+ лимфоцитов менее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клеток/мкл; число лимфоцитов в клиническом анализе крови менее 1 200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/мкл; </a:t>
            </a:r>
          </a:p>
          <a:p>
            <a:pPr marL="539750" indent="-276225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наличие одного из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СПИД-индикаторных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заболеваний/состояний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Фтиз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" y="2290906"/>
            <a:ext cx="8349096" cy="174076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тиза\s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0" name="Содержимое 29"/>
          <p:cNvSpPr>
            <a:spLocks noGrp="1"/>
          </p:cNvSpPr>
          <p:nvPr>
            <p:ph sz="half" idx="2"/>
          </p:nvPr>
        </p:nvSpPr>
        <p:spPr>
          <a:xfrm>
            <a:off x="304801" y="263235"/>
            <a:ext cx="7938654" cy="6594765"/>
          </a:xfrm>
        </p:spPr>
        <p:txBody>
          <a:bodyPr>
            <a:normAutofit/>
          </a:bodyPr>
          <a:lstStyle/>
          <a:p>
            <a:pPr lvl="0" indent="360363" algn="ctr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заболевание, вызываемое вирусом иммунодефицита человека, характеризующееся специфическим поражением иммунной системы (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Т-хелперов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в результате чего </a:t>
            </a:r>
            <a:r>
              <a:rPr lang="ru-RU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становится высоко восприимчив к оппортунистическим инфекциям,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 конечном итоге приводят к гибели больного.</a:t>
            </a:r>
          </a:p>
          <a:p>
            <a:pPr marL="0" indent="360363" algn="ctr">
              <a:lnSpc>
                <a:spcPct val="100000"/>
              </a:lnSpc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Российской Федерации  отмечается стремительный рост числа людей, живущих с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 2020 год наиболее распространённым вторичным заболеванием у людей, живущих с ВИЧ, продолжает  оставаться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туберкулёз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(39% от числа всех вторичных заболеваний).</a:t>
            </a:r>
          </a:p>
          <a:p>
            <a:pPr marL="0" indent="360363"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Ежегодный стремительный рост регистрации новых случаев сочетанной инфекции (ВИЧ/ТБ) в России связан с высокой распространённостью обеих инфекций в популяции.</a:t>
            </a:r>
            <a:endParaRPr lang="en-US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363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363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940" y="5929745"/>
            <a:ext cx="7434696" cy="56803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с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международным участием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«Россия на пути ликвидации туберкулеза: реалии и перспективы»,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посвященная памяти академика РАМН М. И. Перельмана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 – 15 ноября 2019 г</a:t>
            </a: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9380"/>
            <a:ext cx="9144000" cy="53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3044"/>
            <a:ext cx="7886700" cy="7958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развития туберкулеза у ВИЧ инфицированных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20" y="1856508"/>
            <a:ext cx="4286280" cy="5001491"/>
          </a:xfrm>
        </p:spPr>
        <p:txBody>
          <a:bodyPr>
            <a:normAutofit fontScale="92500"/>
          </a:bodyPr>
          <a:lstStyle/>
          <a:p>
            <a:pPr marL="0" indent="449263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ВИЧ в организм прежде всего поражается клеточное звено иммунитета. Помимо снижения количества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клеток, происходит нарушение их способности адекватно участвовать в иммунном ответе.  </a:t>
            </a:r>
          </a:p>
          <a:p>
            <a:pPr marL="0" indent="449263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поражения многих звеньев иммунной системы человек становиться беззащитным перед возбудителями различных инфекций, и в первую очередь перед возбудителем туберкулеза. </a:t>
            </a:r>
          </a:p>
          <a:p>
            <a:pPr marL="0" indent="449263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75551" cy="392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Фтиз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48540" y="540327"/>
            <a:ext cx="7886700" cy="5844454"/>
          </a:xfrm>
        </p:spPr>
        <p:txBody>
          <a:bodyPr>
            <a:normAutofit/>
          </a:bodyPr>
          <a:lstStyle/>
          <a:p>
            <a:pPr marL="0" indent="449263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туберкулёза у больных ВИЧ-инфекцией определяется степенью утраты иммунного ответа.</a:t>
            </a:r>
          </a:p>
          <a:p>
            <a:pPr marL="0" indent="449263"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Наибольшие различия с классическим течением туберкулёза замечены при снижении содержания лимфоцитов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СD4+ &lt;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мкл–1.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Клиническая картина туберкулёза в этот период теряет типичность проявлений, процесс характеризуется злокачественностью и быстро прогрессирующим течением. </a:t>
            </a:r>
          </a:p>
          <a:p>
            <a:pPr marL="0" indent="449263"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развитии глубокого иммунодефицита 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(CD4+ &lt; 100 мкл–1)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течение туберкулёзной инфекции часто (до 40 % случаев) сопровождается развитием других вторичных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СПИД-индикаторных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заболеваний(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пневмоцистная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пневмония,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ЦМВ-инфекция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токсоплазмоз, системный кандидоз, церебральная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лимфома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др.).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8950036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влияющие на риск развития ВИЧ/ТБ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73" y="1884219"/>
            <a:ext cx="4946073" cy="2382982"/>
          </a:xfrm>
        </p:spPr>
        <p:txBody>
          <a:bodyPr>
            <a:normAutofit fontScale="92500" lnSpcReduction="10000"/>
          </a:bodyPr>
          <a:lstStyle/>
          <a:p>
            <a:pPr indent="368300">
              <a:lnSpc>
                <a:spcPct val="11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Учитывая высокую распространенность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его выраженное влияние на риск развития туберкулеза, важно информировать пациентов о рисках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способствовать преодолению табачной зависимости.</a:t>
            </a:r>
          </a:p>
          <a:p>
            <a:pPr algn="just">
              <a:lnSpc>
                <a:spcPct val="110000"/>
              </a:lnSpc>
              <a:buNone/>
            </a:pPr>
            <a:endParaRPr lang="ru-RU" dirty="0"/>
          </a:p>
        </p:txBody>
      </p:sp>
      <p:pic>
        <p:nvPicPr>
          <p:cNvPr id="3074" name="Picture 2" descr="C:\Users\Ирина\Desktop\Фтиза\29a5926fb38c9ce967c98977dc5933e1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726" y="1579417"/>
            <a:ext cx="4133274" cy="30999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9381" y="431141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97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Больных ВИЧ, имеющих опыт употребления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веществ, необходимо рассматривать как группу больных с повышенным риском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туберкулеза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нуждающихся в пристальном внимании с точки зрения профилактики туберкулеза.</a:t>
            </a:r>
            <a:endParaRPr lang="ru-RU" sz="2000" dirty="0"/>
          </a:p>
        </p:txBody>
      </p:sp>
      <p:pic>
        <p:nvPicPr>
          <p:cNvPr id="3075" name="Picture 3" descr="C:\Users\Ирина\Desktop\Фтиза\Narko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872" y="4391891"/>
            <a:ext cx="3699164" cy="246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Фтиза\16413506-1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18" y="2468563"/>
            <a:ext cx="7010400" cy="4389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влияющие на риск развития ВИЧ/ТБ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9275"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Социально-экономические факторы оказывают достоверное влияние на риск развития туберкулеза у пациентов с ВИЧ-инфекцией, их необходимо принимать во внимание при планировании профилактических противотуберкулезных мероприятий наряду с медико-биологическими и эпидемиологическими факторами риска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Фтиз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40435"/>
            <a:ext cx="8265968" cy="97876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диагностики туберкулеза у ВИЧ-инфицированных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57" y="1343892"/>
            <a:ext cx="1870362" cy="997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ВИЧ-инфицированный пациент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16727" y="1787236"/>
            <a:ext cx="47105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854036" y="1177637"/>
            <a:ext cx="4585854" cy="1302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При каждом посещении пациента проверять наличие симптомов:  Кашель; Лихорадка; Потеря массы тела; Потливость в ночное время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Флюорография 2 раза в год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236" y="2964874"/>
            <a:ext cx="3269673" cy="651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Имеется хотя бы 1 симптом и/или изменения на флюорографии</a:t>
            </a: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898073" y="2507672"/>
            <a:ext cx="1995054" cy="387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32509" y="3948545"/>
            <a:ext cx="3117273" cy="706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на туберкулез и другие возможные заболевания</a:t>
            </a:r>
          </a:p>
          <a:p>
            <a:pPr algn="ctr"/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627909" y="3775364"/>
            <a:ext cx="249382" cy="13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073728" y="4772890"/>
            <a:ext cx="277091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209800" y="4786745"/>
            <a:ext cx="360219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5528" y="5056910"/>
            <a:ext cx="1620982" cy="498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Туберкулез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64328" y="5098472"/>
            <a:ext cx="1482436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НЕ туберкулез 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H="1">
            <a:off x="886691" y="5721927"/>
            <a:ext cx="263237" cy="13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93963" y="5832763"/>
            <a:ext cx="1704109" cy="623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Адекватная химиотерапия</a:t>
            </a:r>
          </a:p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068291" y="2535382"/>
            <a:ext cx="1274618" cy="290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17127" y="2895602"/>
            <a:ext cx="3297381" cy="678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Симптомов нет. Изменений на флюорографии нет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>
            <a:stCxn id="36" idx="2"/>
          </p:cNvCxnSpPr>
          <p:nvPr/>
        </p:nvCxnSpPr>
        <p:spPr>
          <a:xfrm rot="16200000" flipH="1">
            <a:off x="6961910" y="3678382"/>
            <a:ext cx="221674" cy="138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040582" y="3879273"/>
            <a:ext cx="2286000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РМ/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Диаскинтест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 flipV="1">
            <a:off x="4544291" y="4322617"/>
            <a:ext cx="2189020" cy="2770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031674" y="4668983"/>
            <a:ext cx="720436" cy="34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(+)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952510" y="4627418"/>
            <a:ext cx="720436" cy="346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370618" y="4336472"/>
            <a:ext cx="817418" cy="263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555673" y="5140038"/>
            <a:ext cx="3588327" cy="13854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риск развития туберкулеза: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≤350кл/мкл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 с больным ТБ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перенесенный ТБ(в т.ч., спонтанно излеченный)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4302630" y="5174673"/>
            <a:ext cx="20702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 flipV="1">
            <a:off x="5278582" y="5832761"/>
            <a:ext cx="249386" cy="13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3657599" y="5403274"/>
            <a:ext cx="1537855" cy="748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Химиопро-филактика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ТБ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Прямая со стрелкой 80"/>
          <p:cNvCxnSpPr>
            <a:endCxn id="65" idx="0"/>
          </p:cNvCxnSpPr>
          <p:nvPr/>
        </p:nvCxnSpPr>
        <p:spPr>
          <a:xfrm rot="10800000" flipV="1">
            <a:off x="7349838" y="4987636"/>
            <a:ext cx="630381" cy="152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  <p:bldP spid="27" grpId="0" animBg="1"/>
      <p:bldP spid="28" grpId="0" animBg="1"/>
      <p:bldP spid="31" grpId="0" animBg="1"/>
      <p:bldP spid="36" grpId="0" animBg="1"/>
      <p:bldP spid="41" grpId="0" animBg="1"/>
      <p:bldP spid="46" grpId="0" animBg="1"/>
      <p:bldP spid="61" grpId="0" animBg="1"/>
      <p:bldP spid="6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Фтиза\60a22d1d2e1ede959a2dc7a061520f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665" y="3144982"/>
            <a:ext cx="5712335" cy="371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профилактики ВИЧ/ТБ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69" y="2171989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Первичная профилактика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направлена на предупреждение заболевания туберкулезом среди больных ВИЧ-инфекцией, не имеющих туберкулеза.</a:t>
            </a:r>
          </a:p>
          <a:p>
            <a:pPr marL="539750" indent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Социальная профилактика</a:t>
            </a:r>
          </a:p>
          <a:p>
            <a:pPr marL="539750" indent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Санитарная профилактика</a:t>
            </a:r>
          </a:p>
          <a:p>
            <a:pPr marL="539750" indent="0">
              <a:buFont typeface="Wingdings" pitchFamily="2" charset="2"/>
              <a:buChar char="Ø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Вторичная профилактика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направлена на ранее выявление имеющегося заболевания туберкулезом.</a:t>
            </a:r>
          </a:p>
          <a:p>
            <a:pPr>
              <a:buNone/>
            </a:pPr>
            <a:r>
              <a:rPr lang="en-US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.Третичная профилактика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предупреждение прогрессирования или осложнений заболевания.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758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ПРОФИЛАКТИКА ТУБЕРКУЛЕЗА У ЛИЦ, ЖИВУЩИХ С ВИЧ </vt:lpstr>
      <vt:lpstr>Слайд 2</vt:lpstr>
      <vt:lpstr>*Всероссийская научно-практическая конференция с международным участием «Россия на пути ликвидации туберкулеза: реалии и перспективы», посвященная памяти академика РАМН М. И. Перельмана 13 – 15 ноября 2019 г</vt:lpstr>
      <vt:lpstr>Причины развития туберкулеза у ВИЧ инфицированных</vt:lpstr>
      <vt:lpstr>Слайд 5</vt:lpstr>
      <vt:lpstr>Факторы, влияющие на риск развития ВИЧ/ТБ</vt:lpstr>
      <vt:lpstr>Факторы, влияющие на риск развития ВИЧ/ТБ</vt:lpstr>
      <vt:lpstr>Алгоритм диагностики туберкулеза у ВИЧ-инфицированных</vt:lpstr>
      <vt:lpstr>Основные направления профилактики ВИЧ/ТБ</vt:lpstr>
      <vt:lpstr>Пути профилактики ВИЧ/ТБ</vt:lpstr>
      <vt:lpstr>Слайд 11</vt:lpstr>
      <vt:lpstr>Слайд 12</vt:lpstr>
      <vt:lpstr>Спасибо за внимание!  Будьте здоровы!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 Хорева</cp:lastModifiedBy>
  <cp:revision>61</cp:revision>
  <dcterms:created xsi:type="dcterms:W3CDTF">2014-11-21T11:00:06Z</dcterms:created>
  <dcterms:modified xsi:type="dcterms:W3CDTF">2020-03-24T12:20:53Z</dcterms:modified>
</cp:coreProperties>
</file>