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64" r:id="rId3"/>
    <p:sldId id="265" r:id="rId4"/>
    <p:sldId id="266" r:id="rId5"/>
    <p:sldId id="267" r:id="rId6"/>
    <p:sldId id="257" r:id="rId7"/>
    <p:sldId id="273" r:id="rId8"/>
    <p:sldId id="268" r:id="rId9"/>
    <p:sldId id="269" r:id="rId10"/>
    <p:sldId id="270" r:id="rId11"/>
    <p:sldId id="271" r:id="rId12"/>
    <p:sldId id="279" r:id="rId13"/>
    <p:sldId id="272" r:id="rId14"/>
    <p:sldId id="277" r:id="rId15"/>
    <p:sldId id="278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53D76A-AAEC-4ADF-8440-368BF5799486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DFF16C-83B4-4FF8-B8E6-92B26D6AC125}">
      <dgm:prSet phldrT="[Текст]"/>
      <dgm:spPr/>
      <dgm:t>
        <a:bodyPr/>
        <a:lstStyle/>
        <a:p>
          <a:r>
            <a:rPr lang="ru-RU" b="1" dirty="0" smtClean="0"/>
            <a:t>1</a:t>
          </a:r>
          <a:endParaRPr lang="ru-RU" b="1" dirty="0"/>
        </a:p>
      </dgm:t>
    </dgm:pt>
    <dgm:pt modelId="{903CFC25-8666-4AC1-A23A-D3EEC27E9DC7}" type="parTrans" cxnId="{BBC8DA00-8198-493A-9049-F5A17D058458}">
      <dgm:prSet/>
      <dgm:spPr/>
      <dgm:t>
        <a:bodyPr/>
        <a:lstStyle/>
        <a:p>
          <a:endParaRPr lang="ru-RU"/>
        </a:p>
      </dgm:t>
    </dgm:pt>
    <dgm:pt modelId="{FEEA797B-866C-4F9F-97B2-448F2DCC4095}" type="sibTrans" cxnId="{BBC8DA00-8198-493A-9049-F5A17D058458}">
      <dgm:prSet/>
      <dgm:spPr/>
      <dgm:t>
        <a:bodyPr/>
        <a:lstStyle/>
        <a:p>
          <a:endParaRPr lang="ru-RU"/>
        </a:p>
      </dgm:t>
    </dgm:pt>
    <dgm:pt modelId="{CB8820E5-2776-436B-9201-EB46A8276F8E}">
      <dgm:prSet phldrT="[Текст]"/>
      <dgm:spPr/>
      <dgm:t>
        <a:bodyPr/>
        <a:lstStyle/>
        <a:p>
          <a:r>
            <a:rPr lang="ru-RU" b="1" dirty="0" smtClean="0"/>
            <a:t>Принципы назначения противотуберкулезной ХТ не отличаются от таковых у больных без ВИЧ-инфекции</a:t>
          </a:r>
          <a:endParaRPr lang="ru-RU" b="1" dirty="0"/>
        </a:p>
      </dgm:t>
    </dgm:pt>
    <dgm:pt modelId="{C4C979D3-DAEF-4D97-8088-9117B457CAD0}" type="parTrans" cxnId="{60FC1C37-045B-44A8-A3D2-C8D17D8121F0}">
      <dgm:prSet/>
      <dgm:spPr/>
      <dgm:t>
        <a:bodyPr/>
        <a:lstStyle/>
        <a:p>
          <a:endParaRPr lang="ru-RU"/>
        </a:p>
      </dgm:t>
    </dgm:pt>
    <dgm:pt modelId="{B39CCA8D-BDE3-4867-A479-96458F8F03E2}" type="sibTrans" cxnId="{60FC1C37-045B-44A8-A3D2-C8D17D8121F0}">
      <dgm:prSet/>
      <dgm:spPr/>
      <dgm:t>
        <a:bodyPr/>
        <a:lstStyle/>
        <a:p>
          <a:endParaRPr lang="ru-RU"/>
        </a:p>
      </dgm:t>
    </dgm:pt>
    <dgm:pt modelId="{5AF7C9B7-89C3-40A8-B695-4747A5B397D2}">
      <dgm:prSet phldrT="[Текст]"/>
      <dgm:spPr/>
      <dgm:t>
        <a:bodyPr/>
        <a:lstStyle/>
        <a:p>
          <a:r>
            <a:rPr lang="ru-RU" b="1" dirty="0" smtClean="0"/>
            <a:t>2</a:t>
          </a:r>
          <a:endParaRPr lang="ru-RU" b="1" dirty="0"/>
        </a:p>
      </dgm:t>
    </dgm:pt>
    <dgm:pt modelId="{95821F08-B710-4734-B313-E1DCF778D495}" type="parTrans" cxnId="{DE71ADF5-8E7D-4053-8ABC-A4297FD09ADB}">
      <dgm:prSet/>
      <dgm:spPr/>
      <dgm:t>
        <a:bodyPr/>
        <a:lstStyle/>
        <a:p>
          <a:endParaRPr lang="ru-RU"/>
        </a:p>
      </dgm:t>
    </dgm:pt>
    <dgm:pt modelId="{CE18E70C-A1D7-4967-9B04-C96A872DD6D6}" type="sibTrans" cxnId="{DE71ADF5-8E7D-4053-8ABC-A4297FD09ADB}">
      <dgm:prSet/>
      <dgm:spPr/>
      <dgm:t>
        <a:bodyPr/>
        <a:lstStyle/>
        <a:p>
          <a:endParaRPr lang="ru-RU"/>
        </a:p>
      </dgm:t>
    </dgm:pt>
    <dgm:pt modelId="{9CB9C4BF-C941-4029-ACAD-C6654D847ADE}">
      <dgm:prSet phldrT="[Текст]"/>
      <dgm:spPr/>
      <dgm:t>
        <a:bodyPr/>
        <a:lstStyle/>
        <a:p>
          <a:r>
            <a:rPr lang="ru-RU" b="1" dirty="0" smtClean="0"/>
            <a:t>Назначить своевременно АРВТ</a:t>
          </a:r>
          <a:endParaRPr lang="ru-RU" b="1" dirty="0"/>
        </a:p>
      </dgm:t>
    </dgm:pt>
    <dgm:pt modelId="{EEEEB2B7-2CB9-4A3B-A776-3C44F447A54F}" type="parTrans" cxnId="{1A04468B-C66B-4FC4-88EC-1BBA650A8B76}">
      <dgm:prSet/>
      <dgm:spPr/>
      <dgm:t>
        <a:bodyPr/>
        <a:lstStyle/>
        <a:p>
          <a:endParaRPr lang="ru-RU"/>
        </a:p>
      </dgm:t>
    </dgm:pt>
    <dgm:pt modelId="{9289E0A6-DEAE-4420-BEB0-5662188E9520}" type="sibTrans" cxnId="{1A04468B-C66B-4FC4-88EC-1BBA650A8B76}">
      <dgm:prSet/>
      <dgm:spPr/>
      <dgm:t>
        <a:bodyPr/>
        <a:lstStyle/>
        <a:p>
          <a:endParaRPr lang="ru-RU"/>
        </a:p>
      </dgm:t>
    </dgm:pt>
    <dgm:pt modelId="{30D9761C-195C-454C-800C-1310B5CEBE5B}">
      <dgm:prSet phldrT="[Текст]"/>
      <dgm:spPr/>
      <dgm:t>
        <a:bodyPr/>
        <a:lstStyle/>
        <a:p>
          <a:r>
            <a:rPr lang="ru-RU" b="1" dirty="0" smtClean="0"/>
            <a:t>3</a:t>
          </a:r>
          <a:endParaRPr lang="ru-RU" b="1" dirty="0"/>
        </a:p>
      </dgm:t>
    </dgm:pt>
    <dgm:pt modelId="{588E4E1F-976C-4455-B91F-50EE09792026}" type="parTrans" cxnId="{C73138ED-7BB8-48BF-9609-2F707689BC6B}">
      <dgm:prSet/>
      <dgm:spPr/>
      <dgm:t>
        <a:bodyPr/>
        <a:lstStyle/>
        <a:p>
          <a:endParaRPr lang="ru-RU"/>
        </a:p>
      </dgm:t>
    </dgm:pt>
    <dgm:pt modelId="{5A6DB330-EF28-4150-85CF-1A0B101FFB01}" type="sibTrans" cxnId="{C73138ED-7BB8-48BF-9609-2F707689BC6B}">
      <dgm:prSet/>
      <dgm:spPr/>
      <dgm:t>
        <a:bodyPr/>
        <a:lstStyle/>
        <a:p>
          <a:endParaRPr lang="ru-RU"/>
        </a:p>
      </dgm:t>
    </dgm:pt>
    <dgm:pt modelId="{112F3920-B6B2-41C0-9491-4D61B1391847}">
      <dgm:prSet phldrT="[Текст]"/>
      <dgm:spPr/>
      <dgm:t>
        <a:bodyPr/>
        <a:lstStyle/>
        <a:p>
          <a:r>
            <a:rPr lang="ru-RU" b="1" dirty="0" smtClean="0"/>
            <a:t>Помнить о СВИС (</a:t>
          </a:r>
          <a:r>
            <a:rPr lang="en-US" b="1" dirty="0" smtClean="0"/>
            <a:t>IRIS)</a:t>
          </a:r>
          <a:endParaRPr lang="ru-RU" b="1" dirty="0"/>
        </a:p>
      </dgm:t>
    </dgm:pt>
    <dgm:pt modelId="{4DB9EEBF-DB08-406C-BE57-6AFD9D8ED18B}" type="parTrans" cxnId="{2C182B87-DA24-4EAA-BB5B-3B66066E3C8A}">
      <dgm:prSet/>
      <dgm:spPr/>
      <dgm:t>
        <a:bodyPr/>
        <a:lstStyle/>
        <a:p>
          <a:endParaRPr lang="ru-RU"/>
        </a:p>
      </dgm:t>
    </dgm:pt>
    <dgm:pt modelId="{68DCADF1-1024-457E-8270-96C4038A38F8}" type="sibTrans" cxnId="{2C182B87-DA24-4EAA-BB5B-3B66066E3C8A}">
      <dgm:prSet/>
      <dgm:spPr/>
      <dgm:t>
        <a:bodyPr/>
        <a:lstStyle/>
        <a:p>
          <a:endParaRPr lang="ru-RU"/>
        </a:p>
      </dgm:t>
    </dgm:pt>
    <dgm:pt modelId="{ACEBA00E-2DD2-447B-A6EC-554D4550A37F}">
      <dgm:prSet phldrT="[Текст]"/>
      <dgm:spPr/>
      <dgm:t>
        <a:bodyPr/>
        <a:lstStyle/>
        <a:p>
          <a:endParaRPr lang="ru-RU" dirty="0"/>
        </a:p>
      </dgm:t>
    </dgm:pt>
    <dgm:pt modelId="{A5FD5E07-BDF7-4A65-9A70-39561599E985}" type="parTrans" cxnId="{5D04D095-BE27-49B7-B90F-4AB4230851C8}">
      <dgm:prSet/>
      <dgm:spPr/>
      <dgm:t>
        <a:bodyPr/>
        <a:lstStyle/>
        <a:p>
          <a:endParaRPr lang="ru-RU"/>
        </a:p>
      </dgm:t>
    </dgm:pt>
    <dgm:pt modelId="{5C949BF6-F00B-4427-B211-284DB721F47C}" type="sibTrans" cxnId="{5D04D095-BE27-49B7-B90F-4AB4230851C8}">
      <dgm:prSet/>
      <dgm:spPr/>
      <dgm:t>
        <a:bodyPr/>
        <a:lstStyle/>
        <a:p>
          <a:endParaRPr lang="ru-RU"/>
        </a:p>
      </dgm:t>
    </dgm:pt>
    <dgm:pt modelId="{3C8F55B4-F3BA-4D05-95C2-28523451792C}">
      <dgm:prSet phldrT="[Текст]"/>
      <dgm:spPr/>
      <dgm:t>
        <a:bodyPr/>
        <a:lstStyle/>
        <a:p>
          <a:r>
            <a:rPr lang="ru-RU" b="1" dirty="0" smtClean="0"/>
            <a:t>4</a:t>
          </a:r>
          <a:endParaRPr lang="ru-RU" b="1" dirty="0"/>
        </a:p>
      </dgm:t>
    </dgm:pt>
    <dgm:pt modelId="{D8FC54E3-FCD6-458B-8D8B-592DD3767A02}" type="parTrans" cxnId="{A9A47A4B-9BEB-4318-92E4-4A2C81565AF5}">
      <dgm:prSet/>
      <dgm:spPr/>
      <dgm:t>
        <a:bodyPr/>
        <a:lstStyle/>
        <a:p>
          <a:endParaRPr lang="ru-RU"/>
        </a:p>
      </dgm:t>
    </dgm:pt>
    <dgm:pt modelId="{63AD7BC5-9192-482B-9127-03370E7F5E1D}" type="sibTrans" cxnId="{A9A47A4B-9BEB-4318-92E4-4A2C81565AF5}">
      <dgm:prSet/>
      <dgm:spPr/>
      <dgm:t>
        <a:bodyPr/>
        <a:lstStyle/>
        <a:p>
          <a:endParaRPr lang="ru-RU"/>
        </a:p>
      </dgm:t>
    </dgm:pt>
    <dgm:pt modelId="{44EB9B49-BFAE-4090-A85F-DAD7B4A76CC2}">
      <dgm:prSet/>
      <dgm:spPr/>
      <dgm:t>
        <a:bodyPr/>
        <a:lstStyle/>
        <a:p>
          <a:r>
            <a:rPr lang="ru-RU" b="1" dirty="0" smtClean="0"/>
            <a:t>Учитывать лекарственные взаимодействия с АРВТ мониторинг и коррекция побочных реакций</a:t>
          </a:r>
          <a:endParaRPr lang="ru-RU" b="1" dirty="0"/>
        </a:p>
      </dgm:t>
    </dgm:pt>
    <dgm:pt modelId="{901E98CE-2835-4BCF-822C-333C01423900}" type="parTrans" cxnId="{5F98800D-663D-47DA-A20C-5BDAE7605883}">
      <dgm:prSet/>
      <dgm:spPr/>
      <dgm:t>
        <a:bodyPr/>
        <a:lstStyle/>
        <a:p>
          <a:endParaRPr lang="ru-RU"/>
        </a:p>
      </dgm:t>
    </dgm:pt>
    <dgm:pt modelId="{6D36E9BF-F2AA-476A-9717-9125DFA60E1E}" type="sibTrans" cxnId="{5F98800D-663D-47DA-A20C-5BDAE7605883}">
      <dgm:prSet/>
      <dgm:spPr/>
      <dgm:t>
        <a:bodyPr/>
        <a:lstStyle/>
        <a:p>
          <a:endParaRPr lang="ru-RU"/>
        </a:p>
      </dgm:t>
    </dgm:pt>
    <dgm:pt modelId="{2FAC1BF1-DE42-4240-BE10-56BBB46DA0F4}" type="pres">
      <dgm:prSet presAssocID="{0453D76A-AAEC-4ADF-8440-368BF5799486}" presName="linearFlow" presStyleCnt="0">
        <dgm:presLayoutVars>
          <dgm:dir/>
          <dgm:animLvl val="lvl"/>
          <dgm:resizeHandles val="exact"/>
        </dgm:presLayoutVars>
      </dgm:prSet>
      <dgm:spPr/>
    </dgm:pt>
    <dgm:pt modelId="{1DE3F126-4F98-4C94-9B0A-70A40DD06478}" type="pres">
      <dgm:prSet presAssocID="{8ADFF16C-83B4-4FF8-B8E6-92B26D6AC125}" presName="composite" presStyleCnt="0"/>
      <dgm:spPr/>
    </dgm:pt>
    <dgm:pt modelId="{F2888DAB-0707-4A9B-9DED-4472FB5E7815}" type="pres">
      <dgm:prSet presAssocID="{8ADFF16C-83B4-4FF8-B8E6-92B26D6AC125}" presName="parentText" presStyleLbl="alignNode1" presStyleIdx="0" presStyleCnt="4" custLinFactNeighborX="-2873" custLinFactNeighborY="2893">
        <dgm:presLayoutVars>
          <dgm:chMax val="1"/>
          <dgm:bulletEnabled val="1"/>
        </dgm:presLayoutVars>
      </dgm:prSet>
      <dgm:spPr/>
    </dgm:pt>
    <dgm:pt modelId="{F6A331E8-90DE-4E88-AB7F-75CF753619E1}" type="pres">
      <dgm:prSet presAssocID="{8ADFF16C-83B4-4FF8-B8E6-92B26D6AC125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0ED392-43B7-48B8-BF3D-D9FA0D688FE1}" type="pres">
      <dgm:prSet presAssocID="{FEEA797B-866C-4F9F-97B2-448F2DCC4095}" presName="sp" presStyleCnt="0"/>
      <dgm:spPr/>
    </dgm:pt>
    <dgm:pt modelId="{0E6144C2-3CB0-4A16-A21C-6F88BD42696D}" type="pres">
      <dgm:prSet presAssocID="{5AF7C9B7-89C3-40A8-B695-4747A5B397D2}" presName="composite" presStyleCnt="0"/>
      <dgm:spPr/>
    </dgm:pt>
    <dgm:pt modelId="{A1217ED0-8ED2-47CE-8BE7-961C30BB5367}" type="pres">
      <dgm:prSet presAssocID="{5AF7C9B7-89C3-40A8-B695-4747A5B397D2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FEA0FF2A-5FCD-477F-9B82-BF6F2569B18A}" type="pres">
      <dgm:prSet presAssocID="{5AF7C9B7-89C3-40A8-B695-4747A5B397D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0B5976-112D-4DD1-89BF-E328656ABB46}" type="pres">
      <dgm:prSet presAssocID="{CE18E70C-A1D7-4967-9B04-C96A872DD6D6}" presName="sp" presStyleCnt="0"/>
      <dgm:spPr/>
    </dgm:pt>
    <dgm:pt modelId="{DFF95A28-A605-4879-82A4-615479693AE1}" type="pres">
      <dgm:prSet presAssocID="{30D9761C-195C-454C-800C-1310B5CEBE5B}" presName="composite" presStyleCnt="0"/>
      <dgm:spPr/>
    </dgm:pt>
    <dgm:pt modelId="{C5C0522C-8F2E-421D-A1D7-F9DCFA69A29C}" type="pres">
      <dgm:prSet presAssocID="{30D9761C-195C-454C-800C-1310B5CEBE5B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2C6C0E22-2BDB-4494-BF4C-2A5BA124DD1A}" type="pres">
      <dgm:prSet presAssocID="{30D9761C-195C-454C-800C-1310B5CEBE5B}" presName="descendantText" presStyleLbl="alignAcc1" presStyleIdx="2" presStyleCnt="4" custLinFactNeighborX="655" custLinFactNeighborY="-14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865A26-E8B2-4234-960D-B7CD4175FD1A}" type="pres">
      <dgm:prSet presAssocID="{5A6DB330-EF28-4150-85CF-1A0B101FFB01}" presName="sp" presStyleCnt="0"/>
      <dgm:spPr/>
    </dgm:pt>
    <dgm:pt modelId="{5603E11D-BEDE-4485-9076-23C029A5B973}" type="pres">
      <dgm:prSet presAssocID="{3C8F55B4-F3BA-4D05-95C2-28523451792C}" presName="composite" presStyleCnt="0"/>
      <dgm:spPr/>
    </dgm:pt>
    <dgm:pt modelId="{C732488B-1BA3-4F70-B649-122BEE3505BD}" type="pres">
      <dgm:prSet presAssocID="{3C8F55B4-F3BA-4D05-95C2-28523451792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D5FA91-2A12-4D67-B3F8-895599493547}" type="pres">
      <dgm:prSet presAssocID="{3C8F55B4-F3BA-4D05-95C2-28523451792C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4C26F5-42A2-4937-BC9C-3C342B005082}" type="presOf" srcId="{0453D76A-AAEC-4ADF-8440-368BF5799486}" destId="{2FAC1BF1-DE42-4240-BE10-56BBB46DA0F4}" srcOrd="0" destOrd="0" presId="urn:microsoft.com/office/officeart/2005/8/layout/chevron2"/>
    <dgm:cxn modelId="{9C7A4E45-CDED-4672-818A-83DD443040B4}" type="presOf" srcId="{ACEBA00E-2DD2-447B-A6EC-554D4550A37F}" destId="{39D5FA91-2A12-4D67-B3F8-895599493547}" srcOrd="0" destOrd="1" presId="urn:microsoft.com/office/officeart/2005/8/layout/chevron2"/>
    <dgm:cxn modelId="{C0087A01-E5E3-42CF-811D-D31EF128724F}" type="presOf" srcId="{9CB9C4BF-C941-4029-ACAD-C6654D847ADE}" destId="{FEA0FF2A-5FCD-477F-9B82-BF6F2569B18A}" srcOrd="0" destOrd="0" presId="urn:microsoft.com/office/officeart/2005/8/layout/chevron2"/>
    <dgm:cxn modelId="{60FC1C37-045B-44A8-A3D2-C8D17D8121F0}" srcId="{8ADFF16C-83B4-4FF8-B8E6-92B26D6AC125}" destId="{CB8820E5-2776-436B-9201-EB46A8276F8E}" srcOrd="0" destOrd="0" parTransId="{C4C979D3-DAEF-4D97-8088-9117B457CAD0}" sibTransId="{B39CCA8D-BDE3-4867-A479-96458F8F03E2}"/>
    <dgm:cxn modelId="{5D772A69-C719-42C8-AD71-A8C5E724035B}" type="presOf" srcId="{5AF7C9B7-89C3-40A8-B695-4747A5B397D2}" destId="{A1217ED0-8ED2-47CE-8BE7-961C30BB5367}" srcOrd="0" destOrd="0" presId="urn:microsoft.com/office/officeart/2005/8/layout/chevron2"/>
    <dgm:cxn modelId="{5F98800D-663D-47DA-A20C-5BDAE7605883}" srcId="{30D9761C-195C-454C-800C-1310B5CEBE5B}" destId="{44EB9B49-BFAE-4090-A85F-DAD7B4A76CC2}" srcOrd="0" destOrd="0" parTransId="{901E98CE-2835-4BCF-822C-333C01423900}" sibTransId="{6D36E9BF-F2AA-476A-9717-9125DFA60E1E}"/>
    <dgm:cxn modelId="{1A04468B-C66B-4FC4-88EC-1BBA650A8B76}" srcId="{5AF7C9B7-89C3-40A8-B695-4747A5B397D2}" destId="{9CB9C4BF-C941-4029-ACAD-C6654D847ADE}" srcOrd="0" destOrd="0" parTransId="{EEEEB2B7-2CB9-4A3B-A776-3C44F447A54F}" sibTransId="{9289E0A6-DEAE-4420-BEB0-5662188E9520}"/>
    <dgm:cxn modelId="{DE71ADF5-8E7D-4053-8ABC-A4297FD09ADB}" srcId="{0453D76A-AAEC-4ADF-8440-368BF5799486}" destId="{5AF7C9B7-89C3-40A8-B695-4747A5B397D2}" srcOrd="1" destOrd="0" parTransId="{95821F08-B710-4734-B313-E1DCF778D495}" sibTransId="{CE18E70C-A1D7-4967-9B04-C96A872DD6D6}"/>
    <dgm:cxn modelId="{5D04D095-BE27-49B7-B90F-4AB4230851C8}" srcId="{3C8F55B4-F3BA-4D05-95C2-28523451792C}" destId="{ACEBA00E-2DD2-447B-A6EC-554D4550A37F}" srcOrd="1" destOrd="0" parTransId="{A5FD5E07-BDF7-4A65-9A70-39561599E985}" sibTransId="{5C949BF6-F00B-4427-B211-284DB721F47C}"/>
    <dgm:cxn modelId="{2C182B87-DA24-4EAA-BB5B-3B66066E3C8A}" srcId="{3C8F55B4-F3BA-4D05-95C2-28523451792C}" destId="{112F3920-B6B2-41C0-9491-4D61B1391847}" srcOrd="0" destOrd="0" parTransId="{4DB9EEBF-DB08-406C-BE57-6AFD9D8ED18B}" sibTransId="{68DCADF1-1024-457E-8270-96C4038A38F8}"/>
    <dgm:cxn modelId="{4F304215-EED5-437C-B687-4AEEC77CB33B}" type="presOf" srcId="{30D9761C-195C-454C-800C-1310B5CEBE5B}" destId="{C5C0522C-8F2E-421D-A1D7-F9DCFA69A29C}" srcOrd="0" destOrd="0" presId="urn:microsoft.com/office/officeart/2005/8/layout/chevron2"/>
    <dgm:cxn modelId="{A9A47A4B-9BEB-4318-92E4-4A2C81565AF5}" srcId="{0453D76A-AAEC-4ADF-8440-368BF5799486}" destId="{3C8F55B4-F3BA-4D05-95C2-28523451792C}" srcOrd="3" destOrd="0" parTransId="{D8FC54E3-FCD6-458B-8D8B-592DD3767A02}" sibTransId="{63AD7BC5-9192-482B-9127-03370E7F5E1D}"/>
    <dgm:cxn modelId="{D87C480C-20F6-48FF-80BF-3E35E7D016E5}" type="presOf" srcId="{112F3920-B6B2-41C0-9491-4D61B1391847}" destId="{39D5FA91-2A12-4D67-B3F8-895599493547}" srcOrd="0" destOrd="0" presId="urn:microsoft.com/office/officeart/2005/8/layout/chevron2"/>
    <dgm:cxn modelId="{C73138ED-7BB8-48BF-9609-2F707689BC6B}" srcId="{0453D76A-AAEC-4ADF-8440-368BF5799486}" destId="{30D9761C-195C-454C-800C-1310B5CEBE5B}" srcOrd="2" destOrd="0" parTransId="{588E4E1F-976C-4455-B91F-50EE09792026}" sibTransId="{5A6DB330-EF28-4150-85CF-1A0B101FFB01}"/>
    <dgm:cxn modelId="{D1F8BC37-AC21-45A2-B0C9-041F53D447E3}" type="presOf" srcId="{44EB9B49-BFAE-4090-A85F-DAD7B4A76CC2}" destId="{2C6C0E22-2BDB-4494-BF4C-2A5BA124DD1A}" srcOrd="0" destOrd="0" presId="urn:microsoft.com/office/officeart/2005/8/layout/chevron2"/>
    <dgm:cxn modelId="{240A7E44-B6B9-4C0E-96BE-CD6139EE6681}" type="presOf" srcId="{CB8820E5-2776-436B-9201-EB46A8276F8E}" destId="{F6A331E8-90DE-4E88-AB7F-75CF753619E1}" srcOrd="0" destOrd="0" presId="urn:microsoft.com/office/officeart/2005/8/layout/chevron2"/>
    <dgm:cxn modelId="{DF6871C0-6ADC-4CC2-A765-96E400C5F3BE}" type="presOf" srcId="{8ADFF16C-83B4-4FF8-B8E6-92B26D6AC125}" destId="{F2888DAB-0707-4A9B-9DED-4472FB5E7815}" srcOrd="0" destOrd="0" presId="urn:microsoft.com/office/officeart/2005/8/layout/chevron2"/>
    <dgm:cxn modelId="{BBC8DA00-8198-493A-9049-F5A17D058458}" srcId="{0453D76A-AAEC-4ADF-8440-368BF5799486}" destId="{8ADFF16C-83B4-4FF8-B8E6-92B26D6AC125}" srcOrd="0" destOrd="0" parTransId="{903CFC25-8666-4AC1-A23A-D3EEC27E9DC7}" sibTransId="{FEEA797B-866C-4F9F-97B2-448F2DCC4095}"/>
    <dgm:cxn modelId="{190D62E5-811A-428F-A0D1-F2D6665C5939}" type="presOf" srcId="{3C8F55B4-F3BA-4D05-95C2-28523451792C}" destId="{C732488B-1BA3-4F70-B649-122BEE3505BD}" srcOrd="0" destOrd="0" presId="urn:microsoft.com/office/officeart/2005/8/layout/chevron2"/>
    <dgm:cxn modelId="{8E533780-28D3-4CF3-9C0D-5CBFA10BC0E2}" type="presParOf" srcId="{2FAC1BF1-DE42-4240-BE10-56BBB46DA0F4}" destId="{1DE3F126-4F98-4C94-9B0A-70A40DD06478}" srcOrd="0" destOrd="0" presId="urn:microsoft.com/office/officeart/2005/8/layout/chevron2"/>
    <dgm:cxn modelId="{52DC6FDF-6C58-497A-BEFB-D80CF3228690}" type="presParOf" srcId="{1DE3F126-4F98-4C94-9B0A-70A40DD06478}" destId="{F2888DAB-0707-4A9B-9DED-4472FB5E7815}" srcOrd="0" destOrd="0" presId="urn:microsoft.com/office/officeart/2005/8/layout/chevron2"/>
    <dgm:cxn modelId="{63383C82-58DE-4EBA-9025-7AAD072A492C}" type="presParOf" srcId="{1DE3F126-4F98-4C94-9B0A-70A40DD06478}" destId="{F6A331E8-90DE-4E88-AB7F-75CF753619E1}" srcOrd="1" destOrd="0" presId="urn:microsoft.com/office/officeart/2005/8/layout/chevron2"/>
    <dgm:cxn modelId="{2B561B56-F947-4829-9ED4-FF796874E026}" type="presParOf" srcId="{2FAC1BF1-DE42-4240-BE10-56BBB46DA0F4}" destId="{020ED392-43B7-48B8-BF3D-D9FA0D688FE1}" srcOrd="1" destOrd="0" presId="urn:microsoft.com/office/officeart/2005/8/layout/chevron2"/>
    <dgm:cxn modelId="{6CB941C0-2258-44E5-A692-4F64258329DA}" type="presParOf" srcId="{2FAC1BF1-DE42-4240-BE10-56BBB46DA0F4}" destId="{0E6144C2-3CB0-4A16-A21C-6F88BD42696D}" srcOrd="2" destOrd="0" presId="urn:microsoft.com/office/officeart/2005/8/layout/chevron2"/>
    <dgm:cxn modelId="{672DCB72-8E81-48C2-BD51-ACB4B3891CA1}" type="presParOf" srcId="{0E6144C2-3CB0-4A16-A21C-6F88BD42696D}" destId="{A1217ED0-8ED2-47CE-8BE7-961C30BB5367}" srcOrd="0" destOrd="0" presId="urn:microsoft.com/office/officeart/2005/8/layout/chevron2"/>
    <dgm:cxn modelId="{7D6F157C-1E6C-486E-A05D-B398EE580C55}" type="presParOf" srcId="{0E6144C2-3CB0-4A16-A21C-6F88BD42696D}" destId="{FEA0FF2A-5FCD-477F-9B82-BF6F2569B18A}" srcOrd="1" destOrd="0" presId="urn:microsoft.com/office/officeart/2005/8/layout/chevron2"/>
    <dgm:cxn modelId="{F7F88EFE-40FB-480D-B650-7C9A65F9F5DA}" type="presParOf" srcId="{2FAC1BF1-DE42-4240-BE10-56BBB46DA0F4}" destId="{280B5976-112D-4DD1-89BF-E328656ABB46}" srcOrd="3" destOrd="0" presId="urn:microsoft.com/office/officeart/2005/8/layout/chevron2"/>
    <dgm:cxn modelId="{1935391A-6A88-4ED8-8222-3794F38BBA81}" type="presParOf" srcId="{2FAC1BF1-DE42-4240-BE10-56BBB46DA0F4}" destId="{DFF95A28-A605-4879-82A4-615479693AE1}" srcOrd="4" destOrd="0" presId="urn:microsoft.com/office/officeart/2005/8/layout/chevron2"/>
    <dgm:cxn modelId="{24CB88C5-85DF-4698-A043-F8B2C00AF754}" type="presParOf" srcId="{DFF95A28-A605-4879-82A4-615479693AE1}" destId="{C5C0522C-8F2E-421D-A1D7-F9DCFA69A29C}" srcOrd="0" destOrd="0" presId="urn:microsoft.com/office/officeart/2005/8/layout/chevron2"/>
    <dgm:cxn modelId="{47C83506-6F93-4852-8C8F-226E27730080}" type="presParOf" srcId="{DFF95A28-A605-4879-82A4-615479693AE1}" destId="{2C6C0E22-2BDB-4494-BF4C-2A5BA124DD1A}" srcOrd="1" destOrd="0" presId="urn:microsoft.com/office/officeart/2005/8/layout/chevron2"/>
    <dgm:cxn modelId="{F35DEF0A-7C55-46B4-8EFF-F1B06C909FB6}" type="presParOf" srcId="{2FAC1BF1-DE42-4240-BE10-56BBB46DA0F4}" destId="{25865A26-E8B2-4234-960D-B7CD4175FD1A}" srcOrd="5" destOrd="0" presId="urn:microsoft.com/office/officeart/2005/8/layout/chevron2"/>
    <dgm:cxn modelId="{FB3916EF-1AD3-4A1D-A39C-C2DB75E23BBD}" type="presParOf" srcId="{2FAC1BF1-DE42-4240-BE10-56BBB46DA0F4}" destId="{5603E11D-BEDE-4485-9076-23C029A5B973}" srcOrd="6" destOrd="0" presId="urn:microsoft.com/office/officeart/2005/8/layout/chevron2"/>
    <dgm:cxn modelId="{867B727D-B58C-4BF9-ACEC-F6E40C6962F1}" type="presParOf" srcId="{5603E11D-BEDE-4485-9076-23C029A5B973}" destId="{C732488B-1BA3-4F70-B649-122BEE3505BD}" srcOrd="0" destOrd="0" presId="urn:microsoft.com/office/officeart/2005/8/layout/chevron2"/>
    <dgm:cxn modelId="{313E2792-6C9E-4CC4-AB53-46B5CD709EEB}" type="presParOf" srcId="{5603E11D-BEDE-4485-9076-23C029A5B973}" destId="{39D5FA91-2A12-4D67-B3F8-895599493547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A66F6-0E76-4218-BB79-9F11C3D922C0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09391-BF93-48B7-AA59-146E6523BFD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09391-BF93-48B7-AA59-146E6523BFDD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C119-A3F0-46D4-9524-3B5800DD9353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00D98-337A-41A8-96C8-26AE1AD23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C119-A3F0-46D4-9524-3B5800DD9353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00D98-337A-41A8-96C8-26AE1AD23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C119-A3F0-46D4-9524-3B5800DD9353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00D98-337A-41A8-96C8-26AE1AD23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C119-A3F0-46D4-9524-3B5800DD9353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00D98-337A-41A8-96C8-26AE1AD23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C119-A3F0-46D4-9524-3B5800DD9353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00D98-337A-41A8-96C8-26AE1AD23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C119-A3F0-46D4-9524-3B5800DD9353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00D98-337A-41A8-96C8-26AE1AD23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C119-A3F0-46D4-9524-3B5800DD9353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00D98-337A-41A8-96C8-26AE1AD23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C119-A3F0-46D4-9524-3B5800DD9353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00D98-337A-41A8-96C8-26AE1AD23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C119-A3F0-46D4-9524-3B5800DD9353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00D98-337A-41A8-96C8-26AE1AD23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C119-A3F0-46D4-9524-3B5800DD9353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00D98-337A-41A8-96C8-26AE1AD23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C119-A3F0-46D4-9524-3B5800DD9353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00D98-337A-41A8-96C8-26AE1AD23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EC119-A3F0-46D4-9524-3B5800DD9353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00D98-337A-41A8-96C8-26AE1AD23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.pn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0" y="-36681"/>
            <a:ext cx="9144000" cy="6894681"/>
          </a:xfrm>
        </p:spPr>
      </p:pic>
      <p:sp>
        <p:nvSpPr>
          <p:cNvPr id="9" name="TextBox 8"/>
          <p:cNvSpPr txBox="1"/>
          <p:nvPr/>
        </p:nvSpPr>
        <p:spPr>
          <a:xfrm>
            <a:off x="857224" y="1214422"/>
            <a:ext cx="7715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«Профилактика туберкулеза у лиц, живущих с ВИЧ».</a:t>
            </a:r>
            <a:endParaRPr lang="ru-RU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5429256" y="5072074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Выполнила:</a:t>
            </a:r>
          </a:p>
          <a:p>
            <a:pPr algn="r"/>
            <a:r>
              <a:rPr lang="ru-RU" b="1" dirty="0" smtClean="0"/>
              <a:t>студентка 6 курса,</a:t>
            </a:r>
          </a:p>
          <a:p>
            <a:pPr algn="r"/>
            <a:r>
              <a:rPr lang="ru-RU" b="1" dirty="0" smtClean="0"/>
              <a:t> 11 группы</a:t>
            </a:r>
          </a:p>
          <a:p>
            <a:pPr algn="r"/>
            <a:r>
              <a:rPr lang="ru-RU" b="1" dirty="0" err="1" smtClean="0"/>
              <a:t>Анцупова</a:t>
            </a:r>
            <a:r>
              <a:rPr lang="ru-RU" b="1" dirty="0" smtClean="0"/>
              <a:t> Ю.С.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  <a:noFill/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200" b="1" u="sng" dirty="0" smtClean="0"/>
              <a:t>Второй этап</a:t>
            </a:r>
          </a:p>
          <a:p>
            <a:pPr>
              <a:buNone/>
            </a:pPr>
            <a:r>
              <a:rPr lang="ru-RU" sz="1800" b="1" dirty="0" smtClean="0"/>
              <a:t> </a:t>
            </a:r>
            <a:r>
              <a:rPr lang="ru-RU" sz="1800" b="1" dirty="0" smtClean="0"/>
              <a:t>П</a:t>
            </a:r>
            <a:r>
              <a:rPr lang="ru-RU" sz="1800" b="1" dirty="0" smtClean="0"/>
              <a:t>ри </a:t>
            </a:r>
            <a:r>
              <a:rPr lang="ru-RU" sz="1800" b="1" dirty="0" smtClean="0"/>
              <a:t>обращении больного ВИЧ-инфекцией за медицинской помощью с симптомами, подозрительными на туберкулёз, в учреждения первичной медико-санитарной помощи (ПМСП) проводят</a:t>
            </a:r>
            <a:r>
              <a:rPr lang="ru-RU" sz="1800" b="1" dirty="0" smtClean="0"/>
              <a:t>:</a:t>
            </a:r>
          </a:p>
          <a:p>
            <a:pPr>
              <a:buNone/>
            </a:pPr>
            <a:r>
              <a:rPr lang="ru-RU" sz="1800" dirty="0" smtClean="0"/>
              <a:t> </a:t>
            </a:r>
          </a:p>
          <a:p>
            <a:pPr>
              <a:buNone/>
            </a:pPr>
            <a:r>
              <a:rPr lang="ru-RU" sz="1800" dirty="0" smtClean="0"/>
              <a:t>- </a:t>
            </a:r>
            <a:r>
              <a:rPr lang="ru-RU" sz="1800" dirty="0" smtClean="0"/>
              <a:t>общий анализ крови</a:t>
            </a:r>
            <a:r>
              <a:rPr lang="ru-RU" sz="1800" dirty="0" smtClean="0"/>
              <a:t>;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- исследование количества CD4+лимфоцитов и РНК ВИЧ (вирусной нагрузки ВИЧ</a:t>
            </a:r>
            <a:r>
              <a:rPr lang="ru-RU" sz="1800" dirty="0" smtClean="0"/>
              <a:t>);</a:t>
            </a:r>
          </a:p>
          <a:p>
            <a:pPr>
              <a:buFontTx/>
              <a:buChar char="-"/>
            </a:pPr>
            <a:r>
              <a:rPr lang="ru-RU" sz="1800" dirty="0" smtClean="0"/>
              <a:t>рентгенологическое </a:t>
            </a:r>
            <a:r>
              <a:rPr lang="ru-RU" sz="1800" dirty="0" smtClean="0"/>
              <a:t>исследование органов грудной клетки, включая (по показаниям) проведение </a:t>
            </a:r>
            <a:r>
              <a:rPr lang="ru-RU" sz="1800" dirty="0" err="1" smtClean="0"/>
              <a:t>мультиспиральной</a:t>
            </a:r>
            <a:r>
              <a:rPr lang="ru-RU" sz="1800" dirty="0" smtClean="0"/>
              <a:t> компьютерной томографии (МСКТ). </a:t>
            </a:r>
            <a:endParaRPr lang="ru-RU" sz="1800" dirty="0" smtClean="0"/>
          </a:p>
          <a:p>
            <a:pPr>
              <a:buFontTx/>
              <a:buChar char="-"/>
            </a:pPr>
            <a:r>
              <a:rPr lang="ru-RU" sz="1800" dirty="0" smtClean="0"/>
              <a:t> </a:t>
            </a:r>
            <a:r>
              <a:rPr lang="ru-RU" sz="1800" dirty="0" smtClean="0"/>
              <a:t>УЗИ органов брюшной полости</a:t>
            </a:r>
            <a:r>
              <a:rPr lang="ru-RU" sz="1800" dirty="0" smtClean="0"/>
              <a:t>;</a:t>
            </a:r>
          </a:p>
          <a:p>
            <a:pPr>
              <a:buFontTx/>
              <a:buChar char="-"/>
            </a:pPr>
            <a:r>
              <a:rPr lang="ru-RU" sz="1800" dirty="0" smtClean="0"/>
              <a:t> консультацию </a:t>
            </a:r>
            <a:r>
              <a:rPr lang="ru-RU" sz="1800" dirty="0" smtClean="0"/>
              <a:t>врача-инфекциониста для исключения вторичных заболеваний; </a:t>
            </a:r>
          </a:p>
          <a:p>
            <a:pPr>
              <a:buFontTx/>
              <a:buChar char="-"/>
            </a:pPr>
            <a:r>
              <a:rPr lang="ru-RU" sz="1800" dirty="0" smtClean="0"/>
              <a:t>3-х </a:t>
            </a:r>
            <a:r>
              <a:rPr lang="ru-RU" sz="1800" dirty="0" smtClean="0"/>
              <a:t>кратное исследование мокроты на наличие кислотоустойчивых микобактерий (КУМ) методом простой микроскопии, как минимум однократное исследование мокроты </a:t>
            </a:r>
            <a:r>
              <a:rPr lang="ru-RU" sz="1800" dirty="0" err="1" smtClean="0"/>
              <a:t>молекулярногенетическими</a:t>
            </a:r>
            <a:r>
              <a:rPr lang="ru-RU" sz="1800" dirty="0" smtClean="0"/>
              <a:t> методами для </a:t>
            </a:r>
            <a:r>
              <a:rPr lang="ru-RU" sz="1800" dirty="0" err="1" smtClean="0"/>
              <a:t>детекции</a:t>
            </a:r>
            <a:r>
              <a:rPr lang="ru-RU" sz="1800" dirty="0" smtClean="0"/>
              <a:t> ДНК </a:t>
            </a:r>
            <a:r>
              <a:rPr lang="ru-RU" sz="1800" dirty="0" smtClean="0"/>
              <a:t>МБТ;</a:t>
            </a:r>
          </a:p>
          <a:p>
            <a:pPr>
              <a:buFontTx/>
              <a:buChar char="-"/>
            </a:pPr>
            <a:r>
              <a:rPr lang="ru-RU" sz="1800" dirty="0" smtClean="0"/>
              <a:t> </a:t>
            </a:r>
            <a:r>
              <a:rPr lang="ru-RU" sz="1800" dirty="0" smtClean="0"/>
              <a:t>при подозрении на туберкулёз </a:t>
            </a:r>
            <a:r>
              <a:rPr lang="ru-RU" sz="1800" dirty="0" err="1" smtClean="0"/>
              <a:t>внелегочной</a:t>
            </a:r>
            <a:r>
              <a:rPr lang="ru-RU" sz="1800" dirty="0" smtClean="0"/>
              <a:t> локализации - исследование биологического материала (ликвора, </a:t>
            </a:r>
            <a:r>
              <a:rPr lang="ru-RU" sz="1800" dirty="0" err="1" smtClean="0"/>
              <a:t>пунктата</a:t>
            </a:r>
            <a:r>
              <a:rPr lang="ru-RU" sz="1800" dirty="0" smtClean="0"/>
              <a:t>, экссудата, отделяемого свищей, мочи и др.) из предполагаемого очага туберкулёза на КУМ методами микроскопии и молекулярно-генетическое исследование для </a:t>
            </a:r>
            <a:r>
              <a:rPr lang="ru-RU" sz="1800" dirty="0" err="1" smtClean="0"/>
              <a:t>детекции</a:t>
            </a:r>
            <a:r>
              <a:rPr lang="ru-RU" sz="1800" dirty="0" smtClean="0"/>
              <a:t> ДНК МБТ </a:t>
            </a:r>
            <a:endParaRPr lang="ru-RU" sz="1800" dirty="0" smtClean="0"/>
          </a:p>
          <a:p>
            <a:pPr>
              <a:buFontTx/>
              <a:buChar char="-"/>
            </a:pPr>
            <a:r>
              <a:rPr lang="ru-RU" sz="1800" dirty="0" smtClean="0"/>
              <a:t> </a:t>
            </a:r>
            <a:r>
              <a:rPr lang="ru-RU" sz="1800" dirty="0" smtClean="0"/>
              <a:t>консультацию врача-фтизиатра.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357166"/>
            <a:ext cx="8072494" cy="107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35798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900" b="1" u="sng" dirty="0" smtClean="0"/>
              <a:t>Третий этап</a:t>
            </a:r>
          </a:p>
          <a:p>
            <a:pPr>
              <a:buNone/>
            </a:pPr>
            <a:r>
              <a:rPr lang="ru-RU" sz="1800" b="1" dirty="0" smtClean="0"/>
              <a:t>О</a:t>
            </a:r>
            <a:r>
              <a:rPr lang="ru-RU" sz="1800" b="1" dirty="0" smtClean="0"/>
              <a:t>бязательный </a:t>
            </a:r>
            <a:r>
              <a:rPr lang="ru-RU" sz="1800" b="1" dirty="0" smtClean="0"/>
              <a:t>диагностический минимум (ОДМ) обследования в учреждениях противотуберкулёзной службы (ПТС</a:t>
            </a:r>
            <a:r>
              <a:rPr lang="ru-RU" sz="1800" b="1" dirty="0" smtClean="0"/>
              <a:t>):</a:t>
            </a:r>
          </a:p>
          <a:p>
            <a:pPr>
              <a:buNone/>
            </a:pPr>
            <a:r>
              <a:rPr lang="ru-RU" sz="1800" dirty="0" smtClean="0"/>
              <a:t> </a:t>
            </a:r>
          </a:p>
          <a:p>
            <a:pPr>
              <a:buNone/>
            </a:pPr>
            <a:r>
              <a:rPr lang="ru-RU" sz="1800" dirty="0" smtClean="0"/>
              <a:t>- </a:t>
            </a:r>
            <a:r>
              <a:rPr lang="ru-RU" sz="1800" dirty="0" smtClean="0"/>
              <a:t>лучевое рентгенологическое обследование: рентгенография органов грудной клетки цифровая или аналоговая, </a:t>
            </a:r>
            <a:r>
              <a:rPr lang="ru-RU" sz="1800" dirty="0" err="1" smtClean="0"/>
              <a:t>томографическое</a:t>
            </a:r>
            <a:r>
              <a:rPr lang="ru-RU" sz="1800" dirty="0" smtClean="0"/>
              <a:t> обследование (МСКТ спиральная компьютерная томография ОГК или линейные </a:t>
            </a:r>
            <a:r>
              <a:rPr lang="ru-RU" sz="1800" dirty="0" err="1" smtClean="0"/>
              <a:t>томограммы</a:t>
            </a:r>
            <a:r>
              <a:rPr lang="ru-RU" sz="1800" dirty="0" smtClean="0"/>
              <a:t>, необходимость и объём которых определяет рентгенолог с учетом рекомендаций фтизиатра</a:t>
            </a:r>
            <a:r>
              <a:rPr lang="ru-RU" sz="1800" dirty="0" smtClean="0"/>
              <a:t>).</a:t>
            </a:r>
          </a:p>
          <a:p>
            <a:pPr>
              <a:buFontTx/>
              <a:buChar char="-"/>
            </a:pPr>
            <a:r>
              <a:rPr lang="ru-RU" sz="1800" dirty="0" smtClean="0"/>
              <a:t>микроскопия </a:t>
            </a:r>
            <a:r>
              <a:rPr lang="ru-RU" sz="1800" dirty="0" smtClean="0"/>
              <a:t>(минимум из 2-х проб) и посев мокроты на твердые и/или жидкие питательные среды (из 2-х проб) для выявления микобактерий, молекулярно-генетическое исследование с определением лекарственной чувствительности как минимум к </a:t>
            </a:r>
            <a:r>
              <a:rPr lang="ru-RU" sz="1800" dirty="0" err="1" smtClean="0"/>
              <a:t>рифампицину</a:t>
            </a:r>
            <a:r>
              <a:rPr lang="ru-RU" sz="1800" dirty="0" smtClean="0"/>
              <a:t>, идентификация культуры, выросшей на питательных средах, определение чувствительности микобактерий туберкулёза к противотуберкулёзным препаратам</a:t>
            </a:r>
            <a:r>
              <a:rPr lang="ru-RU" sz="1800" dirty="0" smtClean="0"/>
              <a:t>;</a:t>
            </a:r>
          </a:p>
          <a:p>
            <a:pPr>
              <a:buFontTx/>
              <a:buChar char="-"/>
            </a:pPr>
            <a:r>
              <a:rPr lang="ru-RU" sz="1800" dirty="0" smtClean="0"/>
              <a:t> </a:t>
            </a:r>
            <a:r>
              <a:rPr lang="ru-RU" sz="1800" dirty="0" smtClean="0"/>
              <a:t>- при подозрении на туберкулёз </a:t>
            </a:r>
            <a:r>
              <a:rPr lang="ru-RU" sz="1800" dirty="0" err="1" smtClean="0"/>
              <a:t>внелегочной</a:t>
            </a:r>
            <a:r>
              <a:rPr lang="ru-RU" sz="1800" dirty="0" smtClean="0"/>
              <a:t> локализации микроскопия и посев иного диагностического материала (ликвора, экссудата, отделяемого из свища, асцитической жидкости, мочи, кала и др.) при каждом заборе до установления диагноза на твердые и/или жидкие питательные среды для выявления микобактерий, молекулярно-генетическое исследование с определением лекарственной чувствительности как минимум к </a:t>
            </a:r>
            <a:r>
              <a:rPr lang="ru-RU" sz="1800" dirty="0" err="1" smtClean="0"/>
              <a:t>рифампицину</a:t>
            </a:r>
            <a:r>
              <a:rPr lang="ru-RU" sz="1800" dirty="0" smtClean="0"/>
              <a:t>, идентификация культуры микобактерий, выросшей на питательных средах, определение чувствительности МБТ к противотуберкулёзным препаратам. 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14290"/>
            <a:ext cx="8215370" cy="107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tx2"/>
                </a:solidFill>
              </a:rPr>
              <a:t>Если диагноз не ясен, необходимо выполнить дополнительные методы исследования. Дополнительные методы исследования проводят в учреждениях ПМСП или специализированных диагностических отделениях противотуберкулёзных учреждений.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s12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2717" y="2571750"/>
            <a:ext cx="4975679" cy="3482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b="1" dirty="0" smtClean="0"/>
              <a:t>Четвертый этап</a:t>
            </a:r>
          </a:p>
          <a:p>
            <a:pPr>
              <a:buNone/>
            </a:pPr>
            <a:r>
              <a:rPr lang="ru-RU" sz="1600" b="1" dirty="0" smtClean="0"/>
              <a:t>Дополнительное </a:t>
            </a:r>
            <a:r>
              <a:rPr lang="ru-RU" sz="1600" b="1" dirty="0" smtClean="0"/>
              <a:t>обследование в учреждениях противотуберкулёзной службы (ПТС</a:t>
            </a:r>
            <a:r>
              <a:rPr lang="ru-RU" sz="1600" b="1" dirty="0" smtClean="0"/>
              <a:t>):</a:t>
            </a:r>
          </a:p>
          <a:p>
            <a:pPr>
              <a:buNone/>
            </a:pPr>
            <a:r>
              <a:rPr lang="ru-RU" sz="1600" dirty="0" smtClean="0"/>
              <a:t> 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- </a:t>
            </a:r>
            <a:r>
              <a:rPr lang="ru-RU" sz="1600" dirty="0" smtClean="0"/>
              <a:t>бронхоскопия с забором диагностического материала (</a:t>
            </a:r>
            <a:r>
              <a:rPr lang="ru-RU" sz="1600" dirty="0" err="1" smtClean="0"/>
              <a:t>биоптат</a:t>
            </a:r>
            <a:r>
              <a:rPr lang="ru-RU" sz="1600" dirty="0" smtClean="0"/>
              <a:t>, БАЛ) и его исследование: микроскопия и посев на твердые и/или жидкие питательные среды, молекулярно-генетическое исследование с определением лекарственной чувствительности как минимум к </a:t>
            </a:r>
            <a:r>
              <a:rPr lang="ru-RU" sz="1600" dirty="0" err="1" smtClean="0"/>
              <a:t>рифампицину</a:t>
            </a:r>
            <a:r>
              <a:rPr lang="ru-RU" sz="1600" dirty="0" smtClean="0"/>
              <a:t>, идентификация культуры микобактерий, выросшей на питательных средах, определение чувствительности МБТ к противотуберкулёзным препаратам; </a:t>
            </a:r>
            <a:endParaRPr lang="ru-RU" sz="1600" dirty="0" smtClean="0"/>
          </a:p>
          <a:p>
            <a:pPr>
              <a:buFontTx/>
              <a:buChar char="-"/>
            </a:pPr>
            <a:r>
              <a:rPr lang="ru-RU" sz="1600" dirty="0" smtClean="0"/>
              <a:t>консультация </a:t>
            </a:r>
            <a:r>
              <a:rPr lang="ru-RU" sz="1600" dirty="0" smtClean="0"/>
              <a:t>врача-инфекциониста для назначения или коррекции АРВТ в плановом порядке после получения результатов иммунного статуса и вирусной нагрузки</a:t>
            </a:r>
            <a:r>
              <a:rPr lang="ru-RU" sz="1600" dirty="0" smtClean="0"/>
              <a:t>;</a:t>
            </a:r>
          </a:p>
          <a:p>
            <a:pPr>
              <a:buFontTx/>
              <a:buChar char="-"/>
            </a:pPr>
            <a:r>
              <a:rPr lang="ru-RU" sz="1600" dirty="0" smtClean="0"/>
              <a:t> </a:t>
            </a:r>
            <a:r>
              <a:rPr lang="ru-RU" sz="1600" dirty="0" smtClean="0"/>
              <a:t>консультации других узких специалистов (психиатра, нарколога, ортопеда, окулиста и др.) по показаниям, исходя из имеющихся клинико-лабораторных данных</a:t>
            </a:r>
            <a:r>
              <a:rPr lang="ru-RU" sz="1600" dirty="0" smtClean="0"/>
              <a:t>;</a:t>
            </a:r>
          </a:p>
          <a:p>
            <a:pPr>
              <a:buFontTx/>
              <a:buChar char="-"/>
            </a:pPr>
            <a:r>
              <a:rPr lang="ru-RU" sz="1600" dirty="0" smtClean="0"/>
              <a:t> дополнительные </a:t>
            </a:r>
            <a:r>
              <a:rPr lang="ru-RU" sz="1600" dirty="0" smtClean="0"/>
              <a:t>методы лабораторной и инструментальной диагностики по общим </a:t>
            </a:r>
            <a:r>
              <a:rPr lang="ru-RU" sz="1600" dirty="0" smtClean="0"/>
              <a:t>показаниям</a:t>
            </a:r>
            <a:r>
              <a:rPr lang="ru-RU" sz="1600" dirty="0" smtClean="0"/>
              <a:t>, исходя из имеющихся клинико-лабораторных данных. </a:t>
            </a:r>
            <a:endParaRPr lang="ru-RU" sz="1600" dirty="0" smtClean="0"/>
          </a:p>
          <a:p>
            <a:pPr>
              <a:buFontTx/>
              <a:buChar char="-"/>
            </a:pPr>
            <a:endParaRPr lang="ru-RU" sz="1600" dirty="0" smtClean="0"/>
          </a:p>
          <a:p>
            <a:pPr>
              <a:buFontTx/>
              <a:buChar char="-"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*</a:t>
            </a:r>
            <a:r>
              <a:rPr lang="ru-RU" sz="1400" dirty="0" smtClean="0"/>
              <a:t>Федеральные клинические рекомендации по профилактике, диагностике и лечению туберкулёза у больных </a:t>
            </a:r>
            <a:r>
              <a:rPr lang="ru-RU" sz="1400" dirty="0" smtClean="0"/>
              <a:t>ВИЧ-инфекцией</a:t>
            </a:r>
          </a:p>
          <a:p>
            <a:pPr>
              <a:buNone/>
            </a:pPr>
            <a:r>
              <a:rPr lang="ru-RU" sz="1400" dirty="0" smtClean="0"/>
              <a:t>*Туберкулез и ВИЧ-инфекция: тактика ведения пациентов с сочетанной </a:t>
            </a:r>
            <a:r>
              <a:rPr lang="ru-RU" sz="1400" dirty="0" smtClean="0"/>
              <a:t>инфекцией. Клинический </a:t>
            </a:r>
            <a:r>
              <a:rPr lang="ru-RU" sz="1400" dirty="0" smtClean="0"/>
              <a:t>протокол для Европейского региона ВОЗ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85728"/>
            <a:ext cx="8001056" cy="107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Профилактика туберкулеза у больных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ВИЧ-инфекцией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285860"/>
            <a:ext cx="4214842" cy="7858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Раннее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начало АРВТ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214554"/>
            <a:ext cx="4214842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ХП ТБ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214686"/>
            <a:ext cx="4357718" cy="7858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Работа в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очагах ТБ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143380"/>
            <a:ext cx="4357718" cy="8572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Раннее выявление и  Эффективное лечение всех больных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143504" y="1857364"/>
            <a:ext cx="1214446" cy="78581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1000108"/>
            <a:ext cx="4786346" cy="21431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00826" y="1071546"/>
            <a:ext cx="2500330" cy="27860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Ключевой компонент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противотуберкулезной помощи,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требующий четкого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междисциплинарного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взаимодействия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5214950"/>
            <a:ext cx="4357718" cy="8572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Инфекционный контроль в ЛПУ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5786" y="285728"/>
            <a:ext cx="7500990" cy="214314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b="1" dirty="0" smtClean="0"/>
              <a:t>У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bg1"/>
                </a:solidFill>
              </a:rPr>
              <a:t>ВИЧ-инфицированных </a:t>
            </a:r>
            <a:r>
              <a:rPr lang="ru-RU" b="1" dirty="0" smtClean="0">
                <a:solidFill>
                  <a:schemeClr val="bg1"/>
                </a:solidFill>
              </a:rPr>
              <a:t>пациентов с </a:t>
            </a:r>
            <a:r>
              <a:rPr lang="ru-RU" b="1" dirty="0" err="1" smtClean="0">
                <a:solidFill>
                  <a:schemeClr val="bg1"/>
                </a:solidFill>
              </a:rPr>
              <a:t>коинфекцией</a:t>
            </a:r>
            <a:r>
              <a:rPr lang="ru-RU" b="1" dirty="0" smtClean="0">
                <a:solidFill>
                  <a:schemeClr val="bg1"/>
                </a:solidFill>
              </a:rPr>
              <a:t> M. </a:t>
            </a:r>
            <a:r>
              <a:rPr lang="ru-RU" b="1" dirty="0" err="1" smtClean="0">
                <a:solidFill>
                  <a:schemeClr val="bg1"/>
                </a:solidFill>
              </a:rPr>
              <a:t>tuberculosis</a:t>
            </a:r>
            <a:r>
              <a:rPr lang="ru-RU" b="1" dirty="0" smtClean="0">
                <a:solidFill>
                  <a:schemeClr val="bg1"/>
                </a:solidFill>
              </a:rPr>
              <a:t> наблюдается высокий риск развития активного ТБ, поэтому им необходимо провести профилактическое лечение </a:t>
            </a:r>
            <a:r>
              <a:rPr lang="ru-RU" b="1" dirty="0" err="1" smtClean="0">
                <a:solidFill>
                  <a:schemeClr val="bg1"/>
                </a:solidFill>
              </a:rPr>
              <a:t>изониазидом</a:t>
            </a:r>
            <a:r>
              <a:rPr lang="ru-RU" b="1" dirty="0" smtClean="0">
                <a:solidFill>
                  <a:schemeClr val="bg1"/>
                </a:solidFill>
              </a:rPr>
              <a:t> в дозировке 5 мг/кг (но не более 300 мг/</a:t>
            </a:r>
            <a:r>
              <a:rPr lang="ru-RU" b="1" dirty="0" err="1" smtClean="0">
                <a:solidFill>
                  <a:schemeClr val="bg1"/>
                </a:solidFill>
              </a:rPr>
              <a:t>сут</a:t>
            </a:r>
            <a:r>
              <a:rPr lang="ru-RU" b="1" dirty="0" smtClean="0">
                <a:solidFill>
                  <a:schemeClr val="bg1"/>
                </a:solidFill>
              </a:rPr>
              <a:t>) 1 раз в сутки, курс 6 месяцев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5786" y="2571744"/>
            <a:ext cx="7500990" cy="1928826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Изониазид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нарушает метаболизм пиридоксина и может вызывать периферическую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нейропатию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, особенно во время беременности, при алкоголизме или истощении; для профилактики этого заболевания назначают пиридоксин в дозе 6 мг/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сут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5786" y="4643422"/>
            <a:ext cx="7572428" cy="157166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Химиопрофилактику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ТБ можно проводить одновременно с АРТ.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Цели лечения </a:t>
            </a:r>
            <a:r>
              <a:rPr lang="ru-RU" sz="2800" b="1" dirty="0" err="1" smtClean="0">
                <a:solidFill>
                  <a:schemeClr val="tx2"/>
                </a:solidFill>
              </a:rPr>
              <a:t>коинфекции</a:t>
            </a:r>
            <a:r>
              <a:rPr lang="ru-RU" sz="2800" b="1" dirty="0" smtClean="0">
                <a:solidFill>
                  <a:schemeClr val="tx2"/>
                </a:solidFill>
              </a:rPr>
              <a:t> (ВИЧ/ТБ)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500174"/>
            <a:ext cx="3714776" cy="10001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Излечение ТБ</a:t>
            </a:r>
          </a:p>
          <a:p>
            <a:r>
              <a:rPr lang="ru-RU" dirty="0" smtClean="0"/>
              <a:t>• Эффективное лечение ТБ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643182"/>
            <a:ext cx="3714776" cy="10001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Контроль над заболеванием</a:t>
            </a:r>
          </a:p>
          <a:p>
            <a:r>
              <a:rPr lang="ru-RU" dirty="0" smtClean="0"/>
              <a:t>• Эффективная АРВТ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3857628"/>
            <a:ext cx="3714776" cy="10001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Незаразный больной</a:t>
            </a:r>
          </a:p>
          <a:p>
            <a:r>
              <a:rPr lang="ru-RU" dirty="0" smtClean="0"/>
              <a:t>• Прекращение </a:t>
            </a:r>
            <a:r>
              <a:rPr lang="ru-RU" dirty="0" err="1" smtClean="0"/>
              <a:t>бацилловыделения</a:t>
            </a:r>
            <a:endParaRPr lang="ru-RU" dirty="0" smtClean="0"/>
          </a:p>
          <a:p>
            <a:r>
              <a:rPr lang="ru-RU" dirty="0" smtClean="0"/>
              <a:t>• Неопределяемая ВН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5000636"/>
            <a:ext cx="3714776" cy="92869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Снижение смертности и</a:t>
            </a:r>
          </a:p>
          <a:p>
            <a:r>
              <a:rPr lang="ru-RU" dirty="0" smtClean="0"/>
              <a:t>заболеваемости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4357686" y="1857364"/>
            <a:ext cx="3500462" cy="1428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214810" y="3786190"/>
            <a:ext cx="3571900" cy="10715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214810" y="5072074"/>
            <a:ext cx="3571900" cy="10001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000628" y="235743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Клинические цели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3438" y="4000504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Эпидемиологическая цель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72066" y="5214950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Демографическая цель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Лечение ТБ у больного ВИЧ-инфекцией</a:t>
            </a:r>
            <a:endParaRPr lang="ru-RU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28381-Kyc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58345" cy="7143776"/>
          </a:xfrm>
        </p:spPr>
      </p:pic>
      <p:sp>
        <p:nvSpPr>
          <p:cNvPr id="5" name="TextBox 4"/>
          <p:cNvSpPr txBox="1"/>
          <p:nvPr/>
        </p:nvSpPr>
        <p:spPr>
          <a:xfrm>
            <a:off x="5214942" y="2143116"/>
            <a:ext cx="39290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Спасибо за внимание!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7223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tx2"/>
                </a:solidFill>
              </a:rPr>
              <a:t>Актуальность</a:t>
            </a:r>
          </a:p>
          <a:p>
            <a:r>
              <a:rPr lang="ru-RU" sz="2800" dirty="0"/>
              <a:t>Туберкулез является основной причиной смерти </a:t>
            </a:r>
            <a:r>
              <a:rPr lang="ru-RU" sz="2800" dirty="0" smtClean="0"/>
              <a:t>ВИЧ+ пациентов </a:t>
            </a:r>
            <a:r>
              <a:rPr lang="ru-RU" sz="2800" dirty="0"/>
              <a:t>по всему миру. От него умирает почти </a:t>
            </a:r>
            <a:r>
              <a:rPr lang="ru-RU" sz="2800" dirty="0" smtClean="0"/>
              <a:t>каждый четвертый </a:t>
            </a:r>
            <a:r>
              <a:rPr lang="ru-RU" sz="2800" dirty="0"/>
              <a:t>ВИЧ-инфицированный</a:t>
            </a:r>
          </a:p>
          <a:p>
            <a:r>
              <a:rPr lang="ru-RU" sz="2800" dirty="0"/>
              <a:t>Около 1/3 из 34 миллионов ВИЧ+ пациентов по всему </a:t>
            </a:r>
            <a:r>
              <a:rPr lang="ru-RU" sz="2800" dirty="0" smtClean="0"/>
              <a:t>миру инфицированы </a:t>
            </a:r>
            <a:r>
              <a:rPr lang="ru-RU" sz="2800" dirty="0"/>
              <a:t>туберкулезом (12-14 миллионов человек).</a:t>
            </a:r>
          </a:p>
          <a:p>
            <a:r>
              <a:rPr lang="ru-RU" sz="2800" dirty="0"/>
              <a:t>ВИЧ-инфекция - самый мощный фактор прогрессии ЛТИ </a:t>
            </a:r>
            <a:r>
              <a:rPr lang="ru-RU" sz="2800" dirty="0" smtClean="0"/>
              <a:t>в активное </a:t>
            </a:r>
            <a:r>
              <a:rPr lang="ru-RU" sz="2800" dirty="0"/>
              <a:t>заболевание</a:t>
            </a:r>
          </a:p>
          <a:p>
            <a:r>
              <a:rPr lang="ru-RU" sz="2800" dirty="0"/>
              <a:t>Частота развития активного туберкулеза у ВИЧ+ </a:t>
            </a:r>
            <a:r>
              <a:rPr lang="ru-RU" sz="2800" dirty="0" smtClean="0"/>
              <a:t>выше в 30-50 раз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tx2"/>
                </a:solidFill>
              </a:rPr>
              <a:t>*</a:t>
            </a:r>
            <a:r>
              <a:rPr lang="ru-RU" sz="1600" dirty="0"/>
              <a:t>Семинар по НИР "«Комплексный анализ медико-биологических и социально-</a:t>
            </a:r>
          </a:p>
          <a:p>
            <a:pPr>
              <a:buNone/>
            </a:pPr>
            <a:r>
              <a:rPr lang="ru-RU" sz="1600" dirty="0"/>
              <a:t>демографических факторов риска развития туберкулеза у пациентов с ВИЧ-</a:t>
            </a:r>
          </a:p>
          <a:p>
            <a:pPr>
              <a:buNone/>
            </a:pPr>
            <a:r>
              <a:rPr lang="ru-RU" sz="1600" dirty="0"/>
              <a:t>инфекцией» («ВИЧ+ТБ</a:t>
            </a:r>
            <a:r>
              <a:rPr lang="ru-RU" sz="1600" dirty="0" smtClean="0"/>
              <a:t>») 2019 г.</a:t>
            </a:r>
            <a:endParaRPr lang="ru-RU" sz="1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85720" y="714356"/>
            <a:ext cx="4211668" cy="541180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>
                <a:solidFill>
                  <a:schemeClr val="tx2"/>
                </a:solidFill>
              </a:rPr>
              <a:t>Эпидемиология туберкулеза, отчет ВОЗ 2019</a:t>
            </a:r>
          </a:p>
          <a:p>
            <a:pPr>
              <a:buNone/>
            </a:pPr>
            <a:r>
              <a:rPr lang="ru-RU" dirty="0"/>
              <a:t>• Туберкулез по-прежнему </a:t>
            </a:r>
            <a:r>
              <a:rPr lang="ru-RU" dirty="0" smtClean="0"/>
              <a:t>является одной </a:t>
            </a:r>
            <a:r>
              <a:rPr lang="ru-RU" dirty="0"/>
              <a:t>из 10 основных причин </a:t>
            </a:r>
            <a:r>
              <a:rPr lang="ru-RU" dirty="0" smtClean="0"/>
              <a:t>смерти в </a:t>
            </a:r>
            <a:r>
              <a:rPr lang="ru-RU" dirty="0"/>
              <a:t>мире и самой </a:t>
            </a:r>
            <a:r>
              <a:rPr lang="ru-RU" dirty="0" smtClean="0"/>
              <a:t>распространенной причиной </a:t>
            </a:r>
            <a:r>
              <a:rPr lang="ru-RU" dirty="0"/>
              <a:t>летальных исходов </a:t>
            </a:r>
            <a:r>
              <a:rPr lang="ru-RU" dirty="0" smtClean="0"/>
              <a:t>у больных </a:t>
            </a:r>
            <a:r>
              <a:rPr lang="ru-RU" dirty="0"/>
              <a:t>ВИЧ-инфекцией</a:t>
            </a:r>
          </a:p>
          <a:p>
            <a:pPr>
              <a:buNone/>
            </a:pPr>
            <a:r>
              <a:rPr lang="ru-RU" dirty="0"/>
              <a:t>• 1.5 миллиона человек умерло от </a:t>
            </a:r>
            <a:r>
              <a:rPr lang="ru-RU" dirty="0" smtClean="0"/>
              <a:t>ТБ, включая </a:t>
            </a:r>
            <a:r>
              <a:rPr lang="ru-RU" dirty="0"/>
              <a:t>251 000 человек с </a:t>
            </a:r>
            <a:r>
              <a:rPr lang="ru-RU" dirty="0" smtClean="0"/>
              <a:t>ВИЧ- инфекцией</a:t>
            </a:r>
            <a:endParaRPr lang="ru-RU" dirty="0"/>
          </a:p>
          <a:p>
            <a:pPr>
              <a:buNone/>
            </a:pPr>
            <a:r>
              <a:rPr lang="ru-RU" dirty="0"/>
              <a:t>• Число новых случаев заболевания </a:t>
            </a:r>
            <a:r>
              <a:rPr lang="ru-RU" dirty="0" smtClean="0"/>
              <a:t>в мире </a:t>
            </a:r>
            <a:r>
              <a:rPr lang="ru-RU" dirty="0"/>
              <a:t>составило 10 миллионов, из </a:t>
            </a:r>
            <a:r>
              <a:rPr lang="ru-RU" dirty="0" smtClean="0"/>
              <a:t>них 9</a:t>
            </a:r>
            <a:r>
              <a:rPr lang="ru-RU" dirty="0"/>
              <a:t>% - пациенты с ВИЧ</a:t>
            </a:r>
          </a:p>
          <a:p>
            <a:pPr>
              <a:buNone/>
            </a:pPr>
            <a:r>
              <a:rPr lang="ru-RU" dirty="0"/>
              <a:t>1.7 </a:t>
            </a:r>
            <a:r>
              <a:rPr lang="ru-RU" dirty="0" err="1"/>
              <a:t>млрд</a:t>
            </a:r>
            <a:r>
              <a:rPr lang="ru-RU" dirty="0"/>
              <a:t> людей в мире инфицированы </a:t>
            </a:r>
            <a:r>
              <a:rPr lang="ru-RU" dirty="0" smtClean="0"/>
              <a:t>туберкулезом</a:t>
            </a:r>
          </a:p>
          <a:p>
            <a:pPr>
              <a:buNone/>
            </a:pPr>
            <a:r>
              <a:rPr lang="ru-RU" sz="1600" dirty="0" smtClean="0"/>
              <a:t>*Доклад о глобальной борьбе с туберкулезом 2019 г.</a:t>
            </a:r>
            <a:endParaRPr lang="ru-RU" sz="1700" dirty="0"/>
          </a:p>
        </p:txBody>
      </p:sp>
      <p:pic>
        <p:nvPicPr>
          <p:cNvPr id="10" name="Содержимое 9" descr="книга.pn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072066" y="1357298"/>
            <a:ext cx="3286148" cy="44079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478632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Заболеваемость туберкулезом, ВИЧ-инфекцией и туберкулезом, сочетанным с ВИЧ-инфекцией, Россия</a:t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https://rosinfostat.ru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статистика.png"/>
          <p:cNvPicPr>
            <a:picLocks noGrp="1" noChangeAspect="1"/>
          </p:cNvPicPr>
          <p:nvPr>
            <p:ph idx="1"/>
          </p:nvPr>
        </p:nvPicPr>
        <p:blipFill>
          <a:blip r:embed="rId2"/>
          <a:srcRect r="16960" b="28814"/>
          <a:stretch>
            <a:fillRect/>
          </a:stretch>
        </p:blipFill>
        <p:spPr>
          <a:xfrm>
            <a:off x="642910" y="357166"/>
            <a:ext cx="7839503" cy="42259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2214554"/>
            <a:ext cx="4500594" cy="135732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Факторы риска развития туберкулеза у пациентов с ВИЧ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71472" y="500042"/>
            <a:ext cx="2786082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Контакт с больным туберкулезом</a:t>
            </a:r>
            <a:endParaRPr lang="ru-RU" sz="1600" b="1" dirty="0"/>
          </a:p>
        </p:txBody>
      </p:sp>
      <p:sp>
        <p:nvSpPr>
          <p:cNvPr id="7" name="Овал 6"/>
          <p:cNvSpPr/>
          <p:nvPr/>
        </p:nvSpPr>
        <p:spPr>
          <a:xfrm>
            <a:off x="214282" y="3714752"/>
            <a:ext cx="2714644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Пребывание в системе УФСИН</a:t>
            </a: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6072198" y="428604"/>
            <a:ext cx="2786082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Социально-экономический статус</a:t>
            </a:r>
            <a:endParaRPr lang="ru-RU" b="1" dirty="0"/>
          </a:p>
        </p:txBody>
      </p:sp>
      <p:sp>
        <p:nvSpPr>
          <p:cNvPr id="9" name="Овал 8"/>
          <p:cNvSpPr/>
          <p:nvPr/>
        </p:nvSpPr>
        <p:spPr>
          <a:xfrm>
            <a:off x="5715008" y="3571876"/>
            <a:ext cx="3000396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Употребление </a:t>
            </a:r>
            <a:r>
              <a:rPr lang="ru-RU" b="1" dirty="0" err="1" smtClean="0"/>
              <a:t>психоактивных</a:t>
            </a:r>
            <a:r>
              <a:rPr lang="ru-RU" b="1" dirty="0" smtClean="0"/>
              <a:t> веществ, наркотиков, алкоголя</a:t>
            </a:r>
            <a:endParaRPr lang="ru-RU" b="1" dirty="0"/>
          </a:p>
        </p:txBody>
      </p:sp>
      <p:sp>
        <p:nvSpPr>
          <p:cNvPr id="10" name="Овал 9"/>
          <p:cNvSpPr/>
          <p:nvPr/>
        </p:nvSpPr>
        <p:spPr>
          <a:xfrm>
            <a:off x="3000364" y="5000636"/>
            <a:ext cx="3071834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Отсутствие </a:t>
            </a:r>
            <a:r>
              <a:rPr lang="ru-RU" b="1" dirty="0" err="1" smtClean="0"/>
              <a:t>антиретровирусной</a:t>
            </a:r>
            <a:r>
              <a:rPr lang="ru-RU" b="1" dirty="0" smtClean="0"/>
              <a:t> терапии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86314" y="221455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tx2"/>
                </a:solidFill>
              </a:rPr>
              <a:t>Влияние ВИЧ-инфекции на развитие активного ТБ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ВИЧ-инфекция способствует переходу инфекции, вызванной </a:t>
            </a:r>
            <a:r>
              <a:rPr lang="ru-RU" sz="1600" dirty="0" err="1" smtClean="0"/>
              <a:t>Mycobacterium</a:t>
            </a:r>
            <a:r>
              <a:rPr lang="ru-RU" sz="1600" dirty="0" smtClean="0"/>
              <a:t> </a:t>
            </a:r>
            <a:r>
              <a:rPr lang="ru-RU" sz="1600" dirty="0" err="1" smtClean="0"/>
              <a:t>tuberculosis</a:t>
            </a:r>
            <a:r>
              <a:rPr lang="ru-RU" sz="1600" dirty="0" smtClean="0"/>
              <a:t>, в активный ТБ как у лиц, инфицированных недавно, так и у лиц с латентной инфекцией. 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Для ВИЧ-инфицированных лиц с </a:t>
            </a:r>
            <a:r>
              <a:rPr lang="ru-RU" sz="1600" dirty="0" err="1" smtClean="0"/>
              <a:t>коинфекцией</a:t>
            </a:r>
            <a:r>
              <a:rPr lang="ru-RU" sz="1600" dirty="0" smtClean="0"/>
              <a:t> M. </a:t>
            </a:r>
            <a:r>
              <a:rPr lang="ru-RU" sz="1600" dirty="0" err="1" smtClean="0"/>
              <a:t>tuberculosis</a:t>
            </a:r>
            <a:r>
              <a:rPr lang="ru-RU" sz="1600" dirty="0" smtClean="0"/>
              <a:t> риск развития активного ТБ составляет 5—10% в год, тогда как для людей, не инфицированных ВИЧ, риск равен 5—10% на протяжении всей жизни. </a:t>
            </a:r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6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tx2"/>
                </a:solidFill>
              </a:rPr>
              <a:t>Влияние ВИЧ-инфекции на передачу ТБ 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ТБ является одной из самых распространенных оппортунистических инфекций (ОИ) у ВИЧ-инфицированных пациентов.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 ВИЧ-инфекция резко повышает число больных ТБ, что, в свою очередь, повышает риск заражения ТБ от членов семьи и в сообществах . 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В больницах существует риск внутрибольничного распространения ТБ и заражения как пациентов (с </a:t>
            </a:r>
            <a:r>
              <a:rPr lang="ru-RU" sz="1600" dirty="0" err="1" smtClean="0"/>
              <a:t>коинфекцией</a:t>
            </a:r>
            <a:r>
              <a:rPr lang="ru-RU" sz="1600" dirty="0" smtClean="0"/>
              <a:t> ВИЧ и без нее), так и медицинского персонала. </a:t>
            </a:r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r>
              <a:rPr lang="ru-RU" sz="1400" dirty="0" smtClean="0"/>
              <a:t>*</a:t>
            </a:r>
            <a:r>
              <a:rPr lang="ru-RU" sz="1100" dirty="0" smtClean="0"/>
              <a:t>Федеральные клинические рекомендации по профилактике, диагностике и лечению туберкулёза у больных ВИЧ-инфекцией </a:t>
            </a:r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хема 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571480"/>
            <a:ext cx="8215370" cy="55546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5072074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2"/>
                </a:solidFill>
              </a:rPr>
              <a:t>Алгоритм диагностики риска ТБ или наличия ТБ у ВИЧ-инфицированного пациента</a:t>
            </a:r>
            <a:endParaRPr lang="ru-RU" sz="1800" b="1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схема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85728"/>
            <a:ext cx="757242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Диагностика туберкулёза у больных ВИЧ-инфекцией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21497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u="sng" dirty="0" smtClean="0"/>
              <a:t>Первый этап</a:t>
            </a:r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О</a:t>
            </a:r>
            <a:r>
              <a:rPr lang="ru-RU" sz="1800" b="1" dirty="0" smtClean="0"/>
              <a:t>тбор </a:t>
            </a:r>
            <a:r>
              <a:rPr lang="ru-RU" sz="1800" b="1" dirty="0" smtClean="0"/>
              <a:t>лиц с клинико-рентгенологическими признаками, подозрительными на </a:t>
            </a:r>
            <a:r>
              <a:rPr lang="ru-RU" sz="1800" b="1" dirty="0" smtClean="0"/>
              <a:t>туберкулёз, осуществляется </a:t>
            </a:r>
            <a:r>
              <a:rPr lang="ru-RU" sz="1800" b="1" dirty="0" smtClean="0"/>
              <a:t>тремя способами</a:t>
            </a:r>
            <a:r>
              <a:rPr lang="ru-RU" sz="1800" b="1" dirty="0" smtClean="0"/>
              <a:t>:</a:t>
            </a:r>
          </a:p>
          <a:p>
            <a:pPr>
              <a:buNone/>
            </a:pPr>
            <a:r>
              <a:rPr lang="ru-RU" sz="1800" dirty="0" smtClean="0"/>
              <a:t> </a:t>
            </a:r>
          </a:p>
          <a:p>
            <a:pPr>
              <a:buNone/>
            </a:pPr>
            <a:r>
              <a:rPr lang="ru-RU" sz="1800" dirty="0" smtClean="0"/>
              <a:t>- при </a:t>
            </a:r>
            <a:r>
              <a:rPr lang="ru-RU" sz="1800" dirty="0" smtClean="0"/>
              <a:t>проведении планового флюорографического обследования у взрослых, теста с АТР (или IGRA-тестов) и массовой </a:t>
            </a:r>
            <a:r>
              <a:rPr lang="ru-RU" sz="1800" dirty="0" err="1" smtClean="0"/>
              <a:t>туберкулинодиагностики</a:t>
            </a:r>
            <a:r>
              <a:rPr lang="ru-RU" sz="1800" dirty="0" smtClean="0"/>
              <a:t> у детей. Больные ВИЧ-инфекцией являются медицинской группой риска по туберкулёзу с необходимостью проведения подросткам и взрослым флюорографического обследования, а детям – </a:t>
            </a:r>
            <a:r>
              <a:rPr lang="ru-RU" sz="1800" dirty="0" err="1" smtClean="0"/>
              <a:t>туберкулинодиагностики</a:t>
            </a:r>
            <a:r>
              <a:rPr lang="ru-RU" sz="1800" dirty="0" smtClean="0"/>
              <a:t> 2 раза </a:t>
            </a:r>
            <a:r>
              <a:rPr lang="ru-RU" sz="1800" dirty="0" smtClean="0"/>
              <a:t>в </a:t>
            </a:r>
            <a:r>
              <a:rPr lang="ru-RU" sz="1800" dirty="0" smtClean="0"/>
              <a:t>год. </a:t>
            </a:r>
            <a:endParaRPr lang="ru-RU" sz="1800" dirty="0" smtClean="0"/>
          </a:p>
          <a:p>
            <a:pPr>
              <a:buFontTx/>
              <a:buChar char="-"/>
            </a:pPr>
            <a:endParaRPr lang="ru-RU" sz="1800" dirty="0" smtClean="0"/>
          </a:p>
          <a:p>
            <a:pPr>
              <a:buFontTx/>
              <a:buChar char="-"/>
            </a:pPr>
            <a:r>
              <a:rPr lang="ru-RU" sz="1800" dirty="0" smtClean="0"/>
              <a:t>по </a:t>
            </a:r>
            <a:r>
              <a:rPr lang="ru-RU" sz="1800" dirty="0" smtClean="0"/>
              <a:t>активному скринингу четырех клинических симптомов (приоритетное направление в выявлении туберкулёза у людей, живущих с ВИЧ): кашель, лихорадка, ночная потливость и потеря массы тела. </a:t>
            </a:r>
            <a:endParaRPr lang="ru-RU" sz="1800" dirty="0" smtClean="0"/>
          </a:p>
          <a:p>
            <a:pPr>
              <a:buFontTx/>
              <a:buChar char="-"/>
            </a:pPr>
            <a:endParaRPr lang="ru-RU" sz="1800" dirty="0" smtClean="0"/>
          </a:p>
          <a:p>
            <a:pPr>
              <a:buFontTx/>
              <a:buChar char="-"/>
            </a:pPr>
            <a:r>
              <a:rPr lang="ru-RU" sz="1800" dirty="0" smtClean="0"/>
              <a:t> </a:t>
            </a:r>
            <a:r>
              <a:rPr lang="ru-RU" sz="1800" dirty="0" smtClean="0"/>
              <a:t>при обращении за медицинской помощью в учреждения первичной медико-санитарной помощи (ПМСП). </a:t>
            </a: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357298"/>
            <a:ext cx="8072494" cy="10001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1203</Words>
  <Application>Microsoft Office PowerPoint</Application>
  <PresentationFormat>Экран (4:3)</PresentationFormat>
  <Paragraphs>130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Заболеваемость туберкулезом, ВИЧ-инфекцией и туберкулезом, сочетанным с ВИЧ-инфекцией, Россия *https://rosinfostat.ru</vt:lpstr>
      <vt:lpstr>Слайд 5</vt:lpstr>
      <vt:lpstr>Слайд 6</vt:lpstr>
      <vt:lpstr>Слайд 7</vt:lpstr>
      <vt:lpstr>Алгоритм диагностики риска ТБ или наличия ТБ у ВИЧ-инфицированного пациента</vt:lpstr>
      <vt:lpstr>Диагностика туберкулёза у больных ВИЧ-инфекцией</vt:lpstr>
      <vt:lpstr>Слайд 10</vt:lpstr>
      <vt:lpstr>Слайд 11</vt:lpstr>
      <vt:lpstr>Если диагноз не ясен, необходимо выполнить дополнительные методы исследования. Дополнительные методы исследования проводят в учреждениях ПМСП или специализированных диагностических отделениях противотуберкулёзных учреждений.  </vt:lpstr>
      <vt:lpstr>Слайд 13</vt:lpstr>
      <vt:lpstr>Профилактика туберкулеза у больных ВИЧ-инфекцией</vt:lpstr>
      <vt:lpstr>Слайд 15</vt:lpstr>
      <vt:lpstr>Цели лечения коинфекции (ВИЧ/ТБ)</vt:lpstr>
      <vt:lpstr>Лечение ТБ у больного ВИЧ-инфекцией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32</cp:revision>
  <dcterms:created xsi:type="dcterms:W3CDTF">2020-04-21T18:18:42Z</dcterms:created>
  <dcterms:modified xsi:type="dcterms:W3CDTF">2020-04-22T14:01:38Z</dcterms:modified>
</cp:coreProperties>
</file>